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4v" ContentType="video/unknown"/>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1"/>
  </p:notesMasterIdLst>
  <p:handoutMasterIdLst>
    <p:handoutMasterId r:id="rId102"/>
  </p:handoutMasterIdLst>
  <p:sldIdLst>
    <p:sldId id="412" r:id="rId5"/>
    <p:sldId id="386" r:id="rId6"/>
    <p:sldId id="414" r:id="rId7"/>
    <p:sldId id="415" r:id="rId8"/>
    <p:sldId id="416" r:id="rId9"/>
    <p:sldId id="417" r:id="rId10"/>
    <p:sldId id="418" r:id="rId11"/>
    <p:sldId id="424" r:id="rId12"/>
    <p:sldId id="462" r:id="rId13"/>
    <p:sldId id="464" r:id="rId14"/>
    <p:sldId id="463" r:id="rId15"/>
    <p:sldId id="420" r:id="rId16"/>
    <p:sldId id="454" r:id="rId17"/>
    <p:sldId id="465" r:id="rId18"/>
    <p:sldId id="466" r:id="rId19"/>
    <p:sldId id="467" r:id="rId20"/>
    <p:sldId id="453" r:id="rId21"/>
    <p:sldId id="468" r:id="rId22"/>
    <p:sldId id="429" r:id="rId23"/>
    <p:sldId id="470" r:id="rId24"/>
    <p:sldId id="472" r:id="rId25"/>
    <p:sldId id="473" r:id="rId26"/>
    <p:sldId id="471" r:id="rId27"/>
    <p:sldId id="475" r:id="rId28"/>
    <p:sldId id="474" r:id="rId29"/>
    <p:sldId id="425" r:id="rId30"/>
    <p:sldId id="476" r:id="rId31"/>
    <p:sldId id="477" r:id="rId32"/>
    <p:sldId id="422" r:id="rId33"/>
    <p:sldId id="481" r:id="rId34"/>
    <p:sldId id="479" r:id="rId35"/>
    <p:sldId id="482" r:id="rId36"/>
    <p:sldId id="485" r:id="rId37"/>
    <p:sldId id="484" r:id="rId38"/>
    <p:sldId id="487" r:id="rId39"/>
    <p:sldId id="483" r:id="rId40"/>
    <p:sldId id="488" r:id="rId41"/>
    <p:sldId id="486" r:id="rId42"/>
    <p:sldId id="491" r:id="rId43"/>
    <p:sldId id="492" r:id="rId44"/>
    <p:sldId id="493" r:id="rId45"/>
    <p:sldId id="494" r:id="rId46"/>
    <p:sldId id="495" r:id="rId47"/>
    <p:sldId id="489" r:id="rId48"/>
    <p:sldId id="430" r:id="rId49"/>
    <p:sldId id="496" r:id="rId50"/>
    <p:sldId id="497" r:id="rId51"/>
    <p:sldId id="498" r:id="rId52"/>
    <p:sldId id="431" r:id="rId53"/>
    <p:sldId id="500" r:id="rId54"/>
    <p:sldId id="501" r:id="rId55"/>
    <p:sldId id="499" r:id="rId56"/>
    <p:sldId id="503" r:id="rId57"/>
    <p:sldId id="504" r:id="rId58"/>
    <p:sldId id="505" r:id="rId59"/>
    <p:sldId id="432" r:id="rId60"/>
    <p:sldId id="433" r:id="rId61"/>
    <p:sldId id="506" r:id="rId62"/>
    <p:sldId id="436" r:id="rId63"/>
    <p:sldId id="507" r:id="rId64"/>
    <p:sldId id="508" r:id="rId65"/>
    <p:sldId id="510" r:id="rId66"/>
    <p:sldId id="511" r:id="rId67"/>
    <p:sldId id="439" r:id="rId68"/>
    <p:sldId id="440" r:id="rId69"/>
    <p:sldId id="514" r:id="rId70"/>
    <p:sldId id="513" r:id="rId71"/>
    <p:sldId id="516" r:id="rId72"/>
    <p:sldId id="518" r:id="rId73"/>
    <p:sldId id="441" r:id="rId74"/>
    <p:sldId id="519" r:id="rId75"/>
    <p:sldId id="442" r:id="rId76"/>
    <p:sldId id="520" r:id="rId77"/>
    <p:sldId id="443" r:id="rId78"/>
    <p:sldId id="521" r:id="rId79"/>
    <p:sldId id="523" r:id="rId80"/>
    <p:sldId id="522" r:id="rId81"/>
    <p:sldId id="444" r:id="rId82"/>
    <p:sldId id="445" r:id="rId83"/>
    <p:sldId id="446" r:id="rId84"/>
    <p:sldId id="524" r:id="rId85"/>
    <p:sldId id="447" r:id="rId86"/>
    <p:sldId id="525" r:id="rId87"/>
    <p:sldId id="448" r:id="rId88"/>
    <p:sldId id="449" r:id="rId89"/>
    <p:sldId id="450" r:id="rId90"/>
    <p:sldId id="451" r:id="rId91"/>
    <p:sldId id="452" r:id="rId92"/>
    <p:sldId id="455" r:id="rId93"/>
    <p:sldId id="459" r:id="rId94"/>
    <p:sldId id="526" r:id="rId95"/>
    <p:sldId id="456" r:id="rId96"/>
    <p:sldId id="457" r:id="rId97"/>
    <p:sldId id="458" r:id="rId98"/>
    <p:sldId id="437" r:id="rId99"/>
    <p:sldId id="460" r:id="rId100"/>
  </p:sldIdLst>
  <p:sldSz cx="10058400" cy="7772400"/>
  <p:notesSz cx="7019925" cy="93059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509352" algn="l" rtl="0" fontAlgn="base">
      <a:spcBef>
        <a:spcPct val="0"/>
      </a:spcBef>
      <a:spcAft>
        <a:spcPct val="0"/>
      </a:spcAft>
      <a:defRPr kern="1200">
        <a:solidFill>
          <a:schemeClr val="tx1"/>
        </a:solidFill>
        <a:latin typeface="Arial" charset="0"/>
        <a:ea typeface="+mn-ea"/>
        <a:cs typeface="+mn-cs"/>
      </a:defRPr>
    </a:lvl2pPr>
    <a:lvl3pPr marL="1018705" algn="l" rtl="0" fontAlgn="base">
      <a:spcBef>
        <a:spcPct val="0"/>
      </a:spcBef>
      <a:spcAft>
        <a:spcPct val="0"/>
      </a:spcAft>
      <a:defRPr kern="1200">
        <a:solidFill>
          <a:schemeClr val="tx1"/>
        </a:solidFill>
        <a:latin typeface="Arial" charset="0"/>
        <a:ea typeface="+mn-ea"/>
        <a:cs typeface="+mn-cs"/>
      </a:defRPr>
    </a:lvl3pPr>
    <a:lvl4pPr marL="1528058" algn="l" rtl="0" fontAlgn="base">
      <a:spcBef>
        <a:spcPct val="0"/>
      </a:spcBef>
      <a:spcAft>
        <a:spcPct val="0"/>
      </a:spcAft>
      <a:defRPr kern="1200">
        <a:solidFill>
          <a:schemeClr val="tx1"/>
        </a:solidFill>
        <a:latin typeface="Arial" charset="0"/>
        <a:ea typeface="+mn-ea"/>
        <a:cs typeface="+mn-cs"/>
      </a:defRPr>
    </a:lvl4pPr>
    <a:lvl5pPr marL="2037411" algn="l" rtl="0" fontAlgn="base">
      <a:spcBef>
        <a:spcPct val="0"/>
      </a:spcBef>
      <a:spcAft>
        <a:spcPct val="0"/>
      </a:spcAft>
      <a:defRPr kern="1200">
        <a:solidFill>
          <a:schemeClr val="tx1"/>
        </a:solidFill>
        <a:latin typeface="Arial" charset="0"/>
        <a:ea typeface="+mn-ea"/>
        <a:cs typeface="+mn-cs"/>
      </a:defRPr>
    </a:lvl5pPr>
    <a:lvl6pPr marL="2546764" algn="l" defTabSz="1018705" rtl="0" eaLnBrk="1" latinLnBrk="0" hangingPunct="1">
      <a:defRPr kern="1200">
        <a:solidFill>
          <a:schemeClr val="tx1"/>
        </a:solidFill>
        <a:latin typeface="Arial" charset="0"/>
        <a:ea typeface="+mn-ea"/>
        <a:cs typeface="+mn-cs"/>
      </a:defRPr>
    </a:lvl6pPr>
    <a:lvl7pPr marL="3056116" algn="l" defTabSz="1018705" rtl="0" eaLnBrk="1" latinLnBrk="0" hangingPunct="1">
      <a:defRPr kern="1200">
        <a:solidFill>
          <a:schemeClr val="tx1"/>
        </a:solidFill>
        <a:latin typeface="Arial" charset="0"/>
        <a:ea typeface="+mn-ea"/>
        <a:cs typeface="+mn-cs"/>
      </a:defRPr>
    </a:lvl7pPr>
    <a:lvl8pPr marL="3565469" algn="l" defTabSz="1018705" rtl="0" eaLnBrk="1" latinLnBrk="0" hangingPunct="1">
      <a:defRPr kern="1200">
        <a:solidFill>
          <a:schemeClr val="tx1"/>
        </a:solidFill>
        <a:latin typeface="Arial" charset="0"/>
        <a:ea typeface="+mn-ea"/>
        <a:cs typeface="+mn-cs"/>
      </a:defRPr>
    </a:lvl8pPr>
    <a:lvl9pPr marL="4074821" algn="l" defTabSz="10187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yj" initials="sj" lastIdx="2" clrIdx="0"/>
  <p:cmAuthor id="1" name="Charles Green" initials="CK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A47"/>
    <a:srgbClr val="303030"/>
    <a:srgbClr val="0F1D2B"/>
    <a:srgbClr val="000066"/>
    <a:srgbClr val="597097"/>
    <a:srgbClr val="3B5781"/>
    <a:srgbClr val="022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77" autoAdjust="0"/>
    <p:restoredTop sz="84470" autoAdjust="0"/>
  </p:normalViewPr>
  <p:slideViewPr>
    <p:cSldViewPr>
      <p:cViewPr varScale="1">
        <p:scale>
          <a:sx n="80" d="100"/>
          <a:sy n="80" d="100"/>
        </p:scale>
        <p:origin x="992" y="192"/>
      </p:cViewPr>
      <p:guideLst>
        <p:guide orient="horz" pos="2448"/>
        <p:guide pos="3168"/>
      </p:guideLst>
    </p:cSldViewPr>
  </p:slideViewPr>
  <p:notesTextViewPr>
    <p:cViewPr>
      <p:scale>
        <a:sx n="100" d="100"/>
        <a:sy n="100" d="100"/>
      </p:scale>
      <p:origin x="0" y="0"/>
    </p:cViewPr>
  </p:notesTextViewPr>
  <p:sorterViewPr>
    <p:cViewPr>
      <p:scale>
        <a:sx n="120" d="100"/>
        <a:sy n="120" d="100"/>
      </p:scale>
      <p:origin x="0" y="1684"/>
    </p:cViewPr>
  </p:sorterViewPr>
  <p:notesViewPr>
    <p:cSldViewPr>
      <p:cViewPr varScale="1">
        <p:scale>
          <a:sx n="83" d="100"/>
          <a:sy n="83" d="100"/>
        </p:scale>
        <p:origin x="-3156" y="-90"/>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commentAuthors" Target="commentAuthors.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slide" Target="slides/slide96.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9459" name="Rectangle 3"/>
          <p:cNvSpPr>
            <a:spLocks noGrp="1" noChangeArrowheads="1"/>
          </p:cNvSpPr>
          <p:nvPr>
            <p:ph type="dt" sz="quarter"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9460" name="Rectangle 4"/>
          <p:cNvSpPr>
            <a:spLocks noGrp="1" noChangeArrowheads="1"/>
          </p:cNvSpPr>
          <p:nvPr>
            <p:ph type="ftr" sz="quarter" idx="2"/>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9461" name="Rectangle 5"/>
          <p:cNvSpPr>
            <a:spLocks noGrp="1" noChangeArrowheads="1"/>
          </p:cNvSpPr>
          <p:nvPr>
            <p:ph type="sldNum" sz="quarter" idx="3"/>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545450EB-D0E0-4326-99F8-DBCB45E1E590}" type="slidenum">
              <a:rPr lang="en-US"/>
              <a:pPr>
                <a:defRPr/>
              </a:pPr>
              <a:t>‹#›</a:t>
            </a:fld>
            <a:endParaRPr lang="en-US"/>
          </a:p>
        </p:txBody>
      </p:sp>
    </p:spTree>
    <p:extLst>
      <p:ext uri="{BB962C8B-B14F-4D97-AF65-F5344CB8AC3E}">
        <p14:creationId xmlns:p14="http://schemas.microsoft.com/office/powerpoint/2010/main" val="362277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8435" name="Rectangle 3"/>
          <p:cNvSpPr>
            <a:spLocks noGrp="1" noChangeArrowheads="1"/>
          </p:cNvSpPr>
          <p:nvPr>
            <p:ph type="dt"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2538" y="698500"/>
            <a:ext cx="4514850" cy="3487738"/>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701993" y="4420315"/>
            <a:ext cx="5615940" cy="418766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8439" name="Rectangle 7"/>
          <p:cNvSpPr>
            <a:spLocks noGrp="1" noChangeArrowheads="1"/>
          </p:cNvSpPr>
          <p:nvPr>
            <p:ph type="sldNum" sz="quarter" idx="5"/>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E309751F-6D80-4D23-AACA-631AD38DE553}" type="slidenum">
              <a:rPr lang="en-US"/>
              <a:pPr>
                <a:defRPr/>
              </a:pPr>
              <a:t>‹#›</a:t>
            </a:fld>
            <a:endParaRPr lang="en-US"/>
          </a:p>
        </p:txBody>
      </p:sp>
    </p:spTree>
    <p:extLst>
      <p:ext uri="{BB962C8B-B14F-4D97-AF65-F5344CB8AC3E}">
        <p14:creationId xmlns:p14="http://schemas.microsoft.com/office/powerpoint/2010/main" val="119024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mn-cs"/>
      </a:defRPr>
    </a:lvl1pPr>
    <a:lvl2pPr marL="509352" algn="l" rtl="0" eaLnBrk="0" fontAlgn="base" hangingPunct="0">
      <a:spcBef>
        <a:spcPct val="30000"/>
      </a:spcBef>
      <a:spcAft>
        <a:spcPct val="0"/>
      </a:spcAft>
      <a:defRPr sz="1300" kern="1200">
        <a:solidFill>
          <a:schemeClr val="tx1"/>
        </a:solidFill>
        <a:latin typeface="Arial" charset="0"/>
        <a:ea typeface="+mn-ea"/>
        <a:cs typeface="+mn-cs"/>
      </a:defRPr>
    </a:lvl2pPr>
    <a:lvl3pPr marL="1018705" algn="l" rtl="0" eaLnBrk="0" fontAlgn="base" hangingPunct="0">
      <a:spcBef>
        <a:spcPct val="30000"/>
      </a:spcBef>
      <a:spcAft>
        <a:spcPct val="0"/>
      </a:spcAft>
      <a:defRPr sz="1300" kern="1200">
        <a:solidFill>
          <a:schemeClr val="tx1"/>
        </a:solidFill>
        <a:latin typeface="Arial" charset="0"/>
        <a:ea typeface="+mn-ea"/>
        <a:cs typeface="+mn-cs"/>
      </a:defRPr>
    </a:lvl3pPr>
    <a:lvl4pPr marL="1528058" algn="l" rtl="0" eaLnBrk="0" fontAlgn="base" hangingPunct="0">
      <a:spcBef>
        <a:spcPct val="30000"/>
      </a:spcBef>
      <a:spcAft>
        <a:spcPct val="0"/>
      </a:spcAft>
      <a:defRPr sz="1300" kern="1200">
        <a:solidFill>
          <a:schemeClr val="tx1"/>
        </a:solidFill>
        <a:latin typeface="Arial" charset="0"/>
        <a:ea typeface="+mn-ea"/>
        <a:cs typeface="+mn-cs"/>
      </a:defRPr>
    </a:lvl4pPr>
    <a:lvl5pPr marL="2037411" algn="l" rtl="0" eaLnBrk="0" fontAlgn="base" hangingPunct="0">
      <a:spcBef>
        <a:spcPct val="30000"/>
      </a:spcBef>
      <a:spcAft>
        <a:spcPct val="0"/>
      </a:spcAft>
      <a:defRPr sz="1300" kern="1200">
        <a:solidFill>
          <a:schemeClr val="tx1"/>
        </a:solidFill>
        <a:latin typeface="Arial" charset="0"/>
        <a:ea typeface="+mn-ea"/>
        <a:cs typeface="+mn-cs"/>
      </a:defRPr>
    </a:lvl5pPr>
    <a:lvl6pPr marL="2546764" algn="l" defTabSz="1018705" rtl="0" eaLnBrk="1" latinLnBrk="0" hangingPunct="1">
      <a:defRPr sz="1300" kern="1200">
        <a:solidFill>
          <a:schemeClr val="tx1"/>
        </a:solidFill>
        <a:latin typeface="+mn-lt"/>
        <a:ea typeface="+mn-ea"/>
        <a:cs typeface="+mn-cs"/>
      </a:defRPr>
    </a:lvl6pPr>
    <a:lvl7pPr marL="3056116" algn="l" defTabSz="1018705" rtl="0" eaLnBrk="1" latinLnBrk="0" hangingPunct="1">
      <a:defRPr sz="1300" kern="1200">
        <a:solidFill>
          <a:schemeClr val="tx1"/>
        </a:solidFill>
        <a:latin typeface="+mn-lt"/>
        <a:ea typeface="+mn-ea"/>
        <a:cs typeface="+mn-cs"/>
      </a:defRPr>
    </a:lvl7pPr>
    <a:lvl8pPr marL="3565469" algn="l" defTabSz="1018705" rtl="0" eaLnBrk="1" latinLnBrk="0" hangingPunct="1">
      <a:defRPr sz="1300" kern="1200">
        <a:solidFill>
          <a:schemeClr val="tx1"/>
        </a:solidFill>
        <a:latin typeface="+mn-lt"/>
        <a:ea typeface="+mn-ea"/>
        <a:cs typeface="+mn-cs"/>
      </a:defRPr>
    </a:lvl8pPr>
    <a:lvl9pPr marL="4074821" algn="l" defTabSz="101870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code to enable VMXON, a process that is well documented in the Intel Manual. As shown, this code reads like the manual. Without exceptions, each one of these functions would have to be checked for errors and handled properly. In addition, RAII removes the need for complex </a:t>
            </a:r>
            <a:r>
              <a:rPr lang="en-US" baseline="0" dirty="0" err="1" smtClean="0"/>
              <a:t>goto</a:t>
            </a:r>
            <a:r>
              <a:rPr lang="en-US" baseline="0" dirty="0" smtClean="0"/>
              <a:t> statements to unravel state changes should an error occur.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11</a:t>
            </a:fld>
            <a:endParaRPr lang="en-US"/>
          </a:p>
        </p:txBody>
      </p:sp>
    </p:spTree>
    <p:extLst>
      <p:ext uri="{BB962C8B-B14F-4D97-AF65-F5344CB8AC3E}">
        <p14:creationId xmlns:p14="http://schemas.microsoft.com/office/powerpoint/2010/main" val="90508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28</a:t>
            </a:fld>
            <a:endParaRPr lang="en-US"/>
          </a:p>
        </p:txBody>
      </p:sp>
    </p:spTree>
    <p:extLst>
      <p:ext uri="{BB962C8B-B14F-4D97-AF65-F5344CB8AC3E}">
        <p14:creationId xmlns:p14="http://schemas.microsoft.com/office/powerpoint/2010/main" val="58963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S Title and Full Body">
    <p:spTree>
      <p:nvGrpSpPr>
        <p:cNvPr id="1" name=""/>
        <p:cNvGrpSpPr/>
        <p:nvPr/>
      </p:nvGrpSpPr>
      <p:grpSpPr>
        <a:xfrm>
          <a:off x="0" y="0"/>
          <a:ext cx="0" cy="0"/>
          <a:chOff x="0" y="0"/>
          <a:chExt cx="0" cy="0"/>
        </a:xfrm>
      </p:grpSpPr>
      <p:sp>
        <p:nvSpPr>
          <p:cNvPr id="5" name="Text Placeholder 10"/>
          <p:cNvSpPr>
            <a:spLocks noGrp="1"/>
          </p:cNvSpPr>
          <p:nvPr>
            <p:ph type="body" sz="quarter" idx="11"/>
          </p:nvPr>
        </p:nvSpPr>
        <p:spPr>
          <a:xfrm>
            <a:off x="320040" y="1752600"/>
            <a:ext cx="941832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ext Placeholder 7"/>
          <p:cNvSpPr>
            <a:spLocks noGrp="1"/>
          </p:cNvSpPr>
          <p:nvPr>
            <p:ph type="body" sz="quarter" idx="12" hasCustomPrompt="1"/>
          </p:nvPr>
        </p:nvSpPr>
        <p:spPr>
          <a:xfrm>
            <a:off x="320040" y="838200"/>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6" name="Text Placeholder 7"/>
          <p:cNvSpPr>
            <a:spLocks noGrp="1"/>
          </p:cNvSpPr>
          <p:nvPr>
            <p:ph type="body" sz="quarter" idx="10" hasCustomPrompt="1"/>
          </p:nvPr>
        </p:nvSpPr>
        <p:spPr>
          <a:xfrm>
            <a:off x="320040" y="207554"/>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S Title and Half Body">
    <p:spTree>
      <p:nvGrpSpPr>
        <p:cNvPr id="1" name=""/>
        <p:cNvGrpSpPr/>
        <p:nvPr/>
      </p:nvGrpSpPr>
      <p:grpSpPr>
        <a:xfrm>
          <a:off x="0" y="0"/>
          <a:ext cx="0" cy="0"/>
          <a:chOff x="0" y="0"/>
          <a:chExt cx="0" cy="0"/>
        </a:xfrm>
      </p:grpSpPr>
      <p:sp>
        <p:nvSpPr>
          <p:cNvPr id="7" name="Text Placeholder 10"/>
          <p:cNvSpPr>
            <a:spLocks noGrp="1"/>
          </p:cNvSpPr>
          <p:nvPr>
            <p:ph type="body" sz="quarter" idx="11"/>
          </p:nvPr>
        </p:nvSpPr>
        <p:spPr>
          <a:xfrm>
            <a:off x="320040" y="1752600"/>
            <a:ext cx="470916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7"/>
          <p:cNvSpPr>
            <a:spLocks noGrp="1"/>
          </p:cNvSpPr>
          <p:nvPr>
            <p:ph type="body" sz="quarter" idx="12" hasCustomPrompt="1"/>
          </p:nvPr>
        </p:nvSpPr>
        <p:spPr>
          <a:xfrm>
            <a:off x="320040"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IS Title and No Body">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320041"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extLst>
      <p:ext uri="{BB962C8B-B14F-4D97-AF65-F5344CB8AC3E}">
        <p14:creationId xmlns:p14="http://schemas.microsoft.com/office/powerpoint/2010/main" val="418201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a:prstGeom prst="rect">
            <a:avLst/>
          </a:prstGeom>
        </p:spPr>
        <p:txBody>
          <a:bodyPr lIns="101870" tIns="50935" rIns="101870" bIns="50935"/>
          <a:lstStyle>
            <a:lvl1pPr>
              <a:defRPr baseline="0">
                <a:solidFill>
                  <a:srgbClr val="172A47"/>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8760" y="4404360"/>
            <a:ext cx="7040880" cy="1986280"/>
          </a:xfrm>
          <a:prstGeom prst="rect">
            <a:avLst/>
          </a:prstGeom>
        </p:spPr>
        <p:txBody>
          <a:bodyPr lIns="101870" tIns="50935" rIns="101870" bIns="50935"/>
          <a:lstStyle>
            <a:lvl1pPr marL="0" indent="0" algn="ctr">
              <a:buNone/>
              <a:defRPr>
                <a:solidFill>
                  <a:schemeClr val="tx1">
                    <a:tint val="75000"/>
                  </a:schemeClr>
                </a:solidFill>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01C899-B9D3-4A8D-BED3-D33B95C2EC61}" type="datetimeFigureOut">
              <a:rPr lang="en-US" smtClean="0"/>
              <a:pPr/>
              <a:t>5/19/16</a:t>
            </a:fld>
            <a:endParaRPr lang="en-US"/>
          </a:p>
        </p:txBody>
      </p:sp>
    </p:spTree>
    <p:extLst>
      <p:ext uri="{BB962C8B-B14F-4D97-AF65-F5344CB8AC3E}">
        <p14:creationId xmlns:p14="http://schemas.microsoft.com/office/powerpoint/2010/main" val="369107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7" Type="http://schemas.openxmlformats.org/officeDocument/2006/relationships/hyperlink" Target="http://ainfosec.com/"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Layout 1_Page 1.jpg"/>
          <p:cNvPicPr>
            <a:picLocks noChangeAspect="1"/>
          </p:cNvPicPr>
          <p:nvPr/>
        </p:nvPicPr>
        <p:blipFill>
          <a:blip r:embed="rId6" cstate="print"/>
          <a:srcRect b="1961"/>
          <a:stretch>
            <a:fillRect/>
          </a:stretch>
        </p:blipFill>
        <p:spPr>
          <a:xfrm>
            <a:off x="0" y="-1"/>
            <a:ext cx="9957816" cy="7772401"/>
          </a:xfrm>
          <a:prstGeom prst="rect">
            <a:avLst/>
          </a:prstGeom>
        </p:spPr>
      </p:pic>
      <p:sp>
        <p:nvSpPr>
          <p:cNvPr id="12" name="TextBox 11"/>
          <p:cNvSpPr txBox="1"/>
          <p:nvPr/>
        </p:nvSpPr>
        <p:spPr>
          <a:xfrm>
            <a:off x="2752090" y="7381712"/>
            <a:ext cx="7096760" cy="261596"/>
          </a:xfrm>
          <a:prstGeom prst="rect">
            <a:avLst/>
          </a:prstGeom>
          <a:noFill/>
          <a:effectLst>
            <a:outerShdw blurRad="50800" dist="38100" dir="2700000" algn="tl" rotWithShape="0">
              <a:prstClr val="black">
                <a:alpha val="15000"/>
              </a:prstClr>
            </a:outerShdw>
          </a:effectLst>
        </p:spPr>
        <p:txBody>
          <a:bodyPr wrap="square" lIns="101870" tIns="50935" rIns="101870" bIns="50935" rtlCol="0">
            <a:spAutoFit/>
          </a:bodyPr>
          <a:lstStyle/>
          <a:p>
            <a:pPr algn="r"/>
            <a:r>
              <a:rPr lang="en-US" sz="1000" dirty="0" smtClean="0">
                <a:ln>
                  <a:noFill/>
                </a:ln>
                <a:solidFill>
                  <a:schemeClr val="tx2">
                    <a:lumMod val="50000"/>
                  </a:schemeClr>
                </a:solidFill>
                <a:effectLst/>
                <a:latin typeface="Arial"/>
                <a:cs typeface="Arial"/>
              </a:rPr>
              <a:t>153 Brooks Road,</a:t>
            </a:r>
            <a:r>
              <a:rPr lang="en-US" sz="1000" baseline="0" dirty="0" smtClean="0">
                <a:ln>
                  <a:noFill/>
                </a:ln>
                <a:solidFill>
                  <a:schemeClr val="tx2">
                    <a:lumMod val="50000"/>
                  </a:schemeClr>
                </a:solidFill>
                <a:effectLst/>
                <a:latin typeface="Arial"/>
                <a:cs typeface="Arial"/>
              </a:rPr>
              <a:t> Rome, NY  |  315.336.3306  |  </a:t>
            </a:r>
            <a:r>
              <a:rPr lang="en-US" sz="1000" baseline="0" dirty="0" smtClean="0">
                <a:ln>
                  <a:noFill/>
                </a:ln>
                <a:solidFill>
                  <a:schemeClr val="tx2">
                    <a:lumMod val="50000"/>
                  </a:schemeClr>
                </a:solidFill>
                <a:effectLst/>
                <a:latin typeface="Arial"/>
                <a:cs typeface="Arial"/>
                <a:hlinkClick r:id="rId7"/>
              </a:rPr>
              <a:t>http://ainfosec.com</a:t>
            </a:r>
            <a:r>
              <a:rPr lang="en-US" sz="1000" baseline="0" dirty="0" smtClean="0">
                <a:ln>
                  <a:noFill/>
                </a:ln>
                <a:solidFill>
                  <a:schemeClr val="tx2">
                    <a:lumMod val="50000"/>
                  </a:schemeClr>
                </a:solidFill>
                <a:effectLst/>
                <a:latin typeface="Arial"/>
                <a:cs typeface="Arial"/>
              </a:rPr>
              <a:t> </a:t>
            </a:r>
            <a:endParaRPr lang="en-US" sz="1000" dirty="0">
              <a:ln>
                <a:noFill/>
              </a:ln>
              <a:solidFill>
                <a:schemeClr val="tx2">
                  <a:lumMod val="50000"/>
                </a:schemeClr>
              </a:solidFill>
              <a:effectLst/>
              <a:latin typeface="Arial"/>
              <a:cs typeface="Arial"/>
            </a:endParaRPr>
          </a:p>
        </p:txBody>
      </p:sp>
      <p:sp>
        <p:nvSpPr>
          <p:cNvPr id="8" name="Date Placeholder 3"/>
          <p:cNvSpPr>
            <a:spLocks noGrp="1"/>
          </p:cNvSpPr>
          <p:nvPr>
            <p:ph type="dt" sz="half" idx="2"/>
          </p:nvPr>
        </p:nvSpPr>
        <p:spPr>
          <a:xfrm>
            <a:off x="335280" y="6987964"/>
            <a:ext cx="2346960" cy="413808"/>
          </a:xfrm>
          <a:prstGeom prst="rect">
            <a:avLst/>
          </a:prstGeom>
        </p:spPr>
        <p:txBody>
          <a:bodyPr vert="horz" lIns="101870" tIns="50935" rIns="101870" bIns="50935" rtlCol="0" anchor="ctr"/>
          <a:lstStyle>
            <a:lvl1pPr algn="l">
              <a:defRPr sz="1100">
                <a:solidFill>
                  <a:schemeClr val="tx1">
                    <a:tint val="75000"/>
                  </a:schemeClr>
                </a:solidFill>
                <a:latin typeface="Arial"/>
                <a:cs typeface="Arial"/>
              </a:defRPr>
            </a:lvl1pPr>
          </a:lstStyle>
          <a:p>
            <a:fld id="{63C2ED79-1938-6A4E-BFCC-7C7DB1970005}" type="datetimeFigureOut">
              <a:rPr lang="en-US" smtClean="0"/>
              <a:pPr/>
              <a:t>5/19/16</a:t>
            </a:fld>
            <a:endParaRPr lang="en-US" dirty="0"/>
          </a:p>
        </p:txBody>
      </p:sp>
      <p:sp>
        <p:nvSpPr>
          <p:cNvPr id="10" name="Slide Number Placeholder 5"/>
          <p:cNvSpPr>
            <a:spLocks noGrp="1"/>
          </p:cNvSpPr>
          <p:nvPr>
            <p:ph type="sldNum" sz="quarter" idx="4"/>
          </p:nvPr>
        </p:nvSpPr>
        <p:spPr>
          <a:xfrm>
            <a:off x="7418070" y="6987964"/>
            <a:ext cx="2346960" cy="413808"/>
          </a:xfrm>
          <a:prstGeom prst="rect">
            <a:avLst/>
          </a:prstGeom>
        </p:spPr>
        <p:txBody>
          <a:bodyPr vert="horz" lIns="101870" tIns="50935" rIns="101870" bIns="50935" rtlCol="0" anchor="ctr"/>
          <a:lstStyle>
            <a:lvl1pPr algn="r">
              <a:defRPr sz="1100">
                <a:solidFill>
                  <a:schemeClr val="tx1">
                    <a:tint val="75000"/>
                  </a:schemeClr>
                </a:solidFill>
                <a:latin typeface="Arial"/>
                <a:cs typeface="Arial"/>
              </a:defRPr>
            </a:lvl1pPr>
          </a:lstStyle>
          <a:p>
            <a:fld id="{77DE8EC4-0719-A245-AD7F-CA922A89315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05" r:id="rId2"/>
    <p:sldLayoutId id="2147483720" r:id="rId3"/>
    <p:sldLayoutId id="2147483722" r:id="rId4"/>
  </p:sldLayoutIdLst>
  <p:timing>
    <p:tnLst>
      <p:par>
        <p:cTn id="1" dur="indefinite" restart="never" nodeType="tmRoot"/>
      </p:par>
    </p:tnLst>
  </p:timing>
  <p:hf hdr="0" dt="0"/>
  <p:txStyles>
    <p:titleStyle>
      <a:lvl1pPr algn="ctr" rtl="0" eaLnBrk="0" fontAlgn="base" hangingPunct="0">
        <a:spcBef>
          <a:spcPct val="0"/>
        </a:spcBef>
        <a:spcAft>
          <a:spcPct val="0"/>
        </a:spcAft>
        <a:defRPr sz="4900">
          <a:solidFill>
            <a:schemeClr val="tx2"/>
          </a:solidFill>
          <a:latin typeface="+mj-lt"/>
          <a:ea typeface="+mj-ea"/>
          <a:cs typeface="+mj-cs"/>
        </a:defRPr>
      </a:lvl1pPr>
      <a:lvl2pPr algn="ctr" rtl="0" eaLnBrk="0" fontAlgn="base" hangingPunct="0">
        <a:spcBef>
          <a:spcPct val="0"/>
        </a:spcBef>
        <a:spcAft>
          <a:spcPct val="0"/>
        </a:spcAft>
        <a:defRPr sz="4900">
          <a:solidFill>
            <a:schemeClr val="tx2"/>
          </a:solidFill>
          <a:latin typeface="Arial" charset="0"/>
        </a:defRPr>
      </a:lvl2pPr>
      <a:lvl3pPr algn="ctr" rtl="0" eaLnBrk="0" fontAlgn="base" hangingPunct="0">
        <a:spcBef>
          <a:spcPct val="0"/>
        </a:spcBef>
        <a:spcAft>
          <a:spcPct val="0"/>
        </a:spcAft>
        <a:defRPr sz="4900">
          <a:solidFill>
            <a:schemeClr val="tx2"/>
          </a:solidFill>
          <a:latin typeface="Arial" charset="0"/>
        </a:defRPr>
      </a:lvl3pPr>
      <a:lvl4pPr algn="ctr" rtl="0" eaLnBrk="0" fontAlgn="base" hangingPunct="0">
        <a:spcBef>
          <a:spcPct val="0"/>
        </a:spcBef>
        <a:spcAft>
          <a:spcPct val="0"/>
        </a:spcAft>
        <a:defRPr sz="4900">
          <a:solidFill>
            <a:schemeClr val="tx2"/>
          </a:solidFill>
          <a:latin typeface="Arial" charset="0"/>
        </a:defRPr>
      </a:lvl4pPr>
      <a:lvl5pPr algn="ctr" rtl="0" eaLnBrk="0" fontAlgn="base" hangingPunct="0">
        <a:spcBef>
          <a:spcPct val="0"/>
        </a:spcBef>
        <a:spcAft>
          <a:spcPct val="0"/>
        </a:spcAft>
        <a:defRPr sz="4900">
          <a:solidFill>
            <a:schemeClr val="tx2"/>
          </a:solidFill>
          <a:latin typeface="Arial" charset="0"/>
        </a:defRPr>
      </a:lvl5pPr>
      <a:lvl6pPr marL="509352" algn="ctr" rtl="0" fontAlgn="base">
        <a:spcBef>
          <a:spcPct val="0"/>
        </a:spcBef>
        <a:spcAft>
          <a:spcPct val="0"/>
        </a:spcAft>
        <a:defRPr sz="4900">
          <a:solidFill>
            <a:schemeClr val="tx2"/>
          </a:solidFill>
          <a:latin typeface="Arial" charset="0"/>
        </a:defRPr>
      </a:lvl6pPr>
      <a:lvl7pPr marL="1018705" algn="ctr" rtl="0" fontAlgn="base">
        <a:spcBef>
          <a:spcPct val="0"/>
        </a:spcBef>
        <a:spcAft>
          <a:spcPct val="0"/>
        </a:spcAft>
        <a:defRPr sz="4900">
          <a:solidFill>
            <a:schemeClr val="tx2"/>
          </a:solidFill>
          <a:latin typeface="Arial" charset="0"/>
        </a:defRPr>
      </a:lvl7pPr>
      <a:lvl8pPr marL="1528058" algn="ctr" rtl="0" fontAlgn="base">
        <a:spcBef>
          <a:spcPct val="0"/>
        </a:spcBef>
        <a:spcAft>
          <a:spcPct val="0"/>
        </a:spcAft>
        <a:defRPr sz="4900">
          <a:solidFill>
            <a:schemeClr val="tx2"/>
          </a:solidFill>
          <a:latin typeface="Arial" charset="0"/>
        </a:defRPr>
      </a:lvl8pPr>
      <a:lvl9pPr marL="2037411" algn="ctr" rtl="0" fontAlgn="base">
        <a:spcBef>
          <a:spcPct val="0"/>
        </a:spcBef>
        <a:spcAft>
          <a:spcPct val="0"/>
        </a:spcAft>
        <a:defRPr sz="4900">
          <a:solidFill>
            <a:schemeClr val="tx2"/>
          </a:solidFill>
          <a:latin typeface="Arial" charset="0"/>
        </a:defRPr>
      </a:lvl9pPr>
    </p:titleStyle>
    <p:bodyStyle>
      <a:lvl1pPr marL="382015" indent="-382015" algn="l" rtl="0" eaLnBrk="0" fontAlgn="base" hangingPunct="0">
        <a:spcBef>
          <a:spcPct val="20000"/>
        </a:spcBef>
        <a:spcAft>
          <a:spcPct val="0"/>
        </a:spcAft>
        <a:buChar char="•"/>
        <a:defRPr sz="3600">
          <a:solidFill>
            <a:schemeClr val="tx1"/>
          </a:solidFill>
          <a:latin typeface="+mn-lt"/>
          <a:ea typeface="+mn-ea"/>
          <a:cs typeface="+mn-cs"/>
        </a:defRPr>
      </a:lvl1pPr>
      <a:lvl2pPr marL="827698" indent="-318346" algn="l" rtl="0" eaLnBrk="0" fontAlgn="base" hangingPunct="0">
        <a:spcBef>
          <a:spcPct val="20000"/>
        </a:spcBef>
        <a:spcAft>
          <a:spcPct val="0"/>
        </a:spcAft>
        <a:buChar char="–"/>
        <a:defRPr sz="3100">
          <a:solidFill>
            <a:schemeClr val="tx1"/>
          </a:solidFill>
          <a:latin typeface="+mn-lt"/>
        </a:defRPr>
      </a:lvl2pPr>
      <a:lvl3pPr marL="1273382" indent="-254676" algn="l" rtl="0" eaLnBrk="0" fontAlgn="base" hangingPunct="0">
        <a:spcBef>
          <a:spcPct val="20000"/>
        </a:spcBef>
        <a:spcAft>
          <a:spcPct val="0"/>
        </a:spcAft>
        <a:buChar char="•"/>
        <a:defRPr sz="2700">
          <a:solidFill>
            <a:schemeClr val="tx1"/>
          </a:solidFill>
          <a:latin typeface="+mn-lt"/>
        </a:defRPr>
      </a:lvl3pPr>
      <a:lvl4pPr marL="1782734" indent="-254676" algn="l" rtl="0" eaLnBrk="0" fontAlgn="base" hangingPunct="0">
        <a:spcBef>
          <a:spcPct val="20000"/>
        </a:spcBef>
        <a:spcAft>
          <a:spcPct val="0"/>
        </a:spcAft>
        <a:buChar char="–"/>
        <a:defRPr sz="2200">
          <a:solidFill>
            <a:schemeClr val="tx1"/>
          </a:solidFill>
          <a:latin typeface="+mn-lt"/>
        </a:defRPr>
      </a:lvl4pPr>
      <a:lvl5pPr marL="2292087" indent="-254676" algn="l" rtl="0" eaLnBrk="0" fontAlgn="base" hangingPunct="0">
        <a:spcBef>
          <a:spcPct val="20000"/>
        </a:spcBef>
        <a:spcAft>
          <a:spcPct val="0"/>
        </a:spcAft>
        <a:buChar char="»"/>
        <a:defRPr sz="22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p:bodyStyle>
    <p:otherStyle>
      <a:defPPr>
        <a:defRPr lang="en-US"/>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rriganb@ainfosec.com" TargetMode="External"/><Relationship Id="rId4" Type="http://schemas.openxmlformats.org/officeDocument/2006/relationships/image" Target="../media/image2.jpg"/><Relationship Id="rId1" Type="http://schemas.openxmlformats.org/officeDocument/2006/relationships/slideLayout" Target="../slideLayouts/slideLayout4.xml"/><Relationship Id="rId2" Type="http://schemas.openxmlformats.org/officeDocument/2006/relationships/hyperlink" Target="mailto:rianquinn@ainfosec.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wiki.osdev.org/Why_do_I_need_a_Cross_Compiler?#-mno-red-zone_.28x86_64_only.29" TargetMode="External"/><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hyperlink" Target="http://eli.thegreenplace.net/2011/09/06/stack-frame-layout-on-x86-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OS_Specific_Toolchain" TargetMode="Externa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cmake.org/pipermail/cmake/2014-August/058268.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Talk:Libsupcx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onescu007/SimpleVisor" TargetMode="External"/><Relationship Id="rId4" Type="http://schemas.openxmlformats.org/officeDocument/2006/relationships/hyperlink" Target="https://github.com/tandasat/HyperPlatform" TargetMode="External"/><Relationship Id="rId5" Type="http://schemas.openxmlformats.org/officeDocument/2006/relationships/hyperlink" Target="https://github.com/DarthTon/HyperBone" TargetMode="External"/><Relationship Id="rId1" Type="http://schemas.openxmlformats.org/officeDocument/2006/relationships/slideLayout" Target="../slideLayouts/slideLayout1.xml"/><Relationship Id="rId2" Type="http://schemas.openxmlformats.org/officeDocument/2006/relationships/hyperlink" Target="https://github.com/ainfosec/Mo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li.thegreenplace.net/2011/11/03/position-independent-code-pic-in-shared-librari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libcxxabi.llvm.org/spec.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entorembedded.github.io/cxx-abi/abi.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refspecs.linuxfoundation.org/LSB_5.0.0/LSB-Core-generic/LSB-Core-generic.pdf" TargetMode="External"/><Relationship Id="rId4" Type="http://schemas.openxmlformats.org/officeDocument/2006/relationships/hyperlink" Target="https://mentorembedded.github.io/cxx-abi/abi.html" TargetMode="External"/><Relationship Id="rId5" Type="http://schemas.openxmlformats.org/officeDocument/2006/relationships/hyperlink" Target="http://www.x86-64.org/documentation/abi.pdf" TargetMode="External"/><Relationship Id="rId1" Type="http://schemas.openxmlformats.org/officeDocument/2006/relationships/slideLayout" Target="../slideLayouts/slideLayout1.xml"/><Relationship Id="rId2" Type="http://schemas.openxmlformats.org/officeDocument/2006/relationships/hyperlink" Target="http://www.dwarfstd.org/doc/DWARF4.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linux-kvm.org/page/Main_Page" TargetMode="External"/><Relationship Id="rId4" Type="http://schemas.openxmlformats.org/officeDocument/2006/relationships/hyperlink" Target="https://www.virtualbox.org/wiki/Downloads" TargetMode="External"/><Relationship Id="rId1" Type="http://schemas.openxmlformats.org/officeDocument/2006/relationships/slideLayout" Target="../slideLayouts/slideLayout1.xml"/><Relationship Id="rId2" Type="http://schemas.openxmlformats.org/officeDocument/2006/relationships/hyperlink" Target="http://www.xenproject.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4.png"/><Relationship Id="rId1" Type="http://schemas.microsoft.com/office/2007/relationships/media" Target="../media/media1.m4v"/><Relationship Id="rId2" Type="http://schemas.openxmlformats.org/officeDocument/2006/relationships/video" Target="../media/media1.m4v"/></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kml.org/lkml/2014/10/14/474" TargetMode="Externa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hippomocks.co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areflank/hypervisor_example_vpid" TargetMode="External"/><Relationship Id="rId3" Type="http://schemas.openxmlformats.org/officeDocument/2006/relationships/hyperlink" Target="https://github.com/Bareflank/hypervisor_example_cpuidcoun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sz="2400" dirty="0" smtClean="0"/>
          </a:p>
          <a:p>
            <a:r>
              <a:rPr lang="en-US" sz="2400" dirty="0" smtClean="0"/>
              <a:t>Rian Quinn, </a:t>
            </a:r>
            <a:r>
              <a:rPr lang="en-US" sz="2400" dirty="0" smtClean="0">
                <a:hlinkClick r:id="rId2"/>
              </a:rPr>
              <a:t>quinnr@ainfosec.com</a:t>
            </a:r>
            <a:endParaRPr lang="en-US" sz="2400" dirty="0" smtClean="0"/>
          </a:p>
          <a:p>
            <a:r>
              <a:rPr lang="en-US" sz="2400" dirty="0" smtClean="0"/>
              <a:t>Brendan Kerrigan, </a:t>
            </a:r>
            <a:r>
              <a:rPr lang="en-US" sz="2400" dirty="0" smtClean="0">
                <a:hlinkClick r:id="rId3"/>
              </a:rPr>
              <a:t>kerriganb@ainfosec.com</a:t>
            </a:r>
            <a:endParaRPr lang="en-US" sz="2400" dirty="0" smtClean="0"/>
          </a:p>
        </p:txBody>
      </p:sp>
      <p:sp>
        <p:nvSpPr>
          <p:cNvPr id="5" name="Slide Number Placeholder 4"/>
          <p:cNvSpPr>
            <a:spLocks noGrp="1"/>
          </p:cNvSpPr>
          <p:nvPr>
            <p:ph type="sldNum" sz="quarter" idx="4294967295"/>
          </p:nvPr>
        </p:nvSpPr>
        <p:spPr>
          <a:xfrm>
            <a:off x="7418070" y="6987964"/>
            <a:ext cx="2346960" cy="413808"/>
          </a:xfrm>
        </p:spPr>
        <p:txBody>
          <a:bodyPr/>
          <a:lstStyle/>
          <a:p>
            <a:fld id="{28D043EC-9A8B-4838-9B6F-31CC5F6163E0}" type="slidenum">
              <a:rPr lang="en-US" smtClean="0"/>
              <a:pPr/>
              <a:t>1</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425700"/>
            <a:ext cx="7315200" cy="1231900"/>
          </a:xfrm>
          <a:prstGeom prst="rect">
            <a:avLst/>
          </a:prstGeom>
        </p:spPr>
      </p:pic>
      <p:sp>
        <p:nvSpPr>
          <p:cNvPr id="2" name="Title 1"/>
          <p:cNvSpPr>
            <a:spLocks noGrp="1"/>
          </p:cNvSpPr>
          <p:nvPr>
            <p:ph type="ctrTitle"/>
          </p:nvPr>
        </p:nvSpPr>
        <p:spPr/>
        <p:txBody>
          <a:bodyPr/>
          <a:lstStyle/>
          <a:p>
            <a:r>
              <a:rPr lang="en-US" sz="2800" dirty="0" smtClean="0"/>
              <a:t/>
            </a:r>
            <a:br>
              <a:rPr lang="en-US" sz="2800" dirty="0" smtClean="0"/>
            </a:br>
            <a:r>
              <a:rPr lang="en-US" sz="2800" dirty="0" smtClean="0"/>
              <a:t/>
            </a:r>
            <a:br>
              <a:rPr lang="en-US" sz="2800" dirty="0" smtClean="0"/>
            </a:br>
            <a:r>
              <a:rPr lang="en-US" sz="1100" dirty="0" smtClean="0"/>
              <a:t/>
            </a:r>
            <a:br>
              <a:rPr lang="en-US" sz="1100" dirty="0" smtClean="0"/>
            </a:br>
            <a:r>
              <a:rPr lang="en-US" sz="2800" dirty="0" smtClean="0"/>
              <a:t>(version 1.0)</a:t>
            </a:r>
            <a:endParaRPr lang="en-US" sz="4000" dirty="0"/>
          </a:p>
        </p:txBody>
      </p:sp>
    </p:spTree>
    <p:extLst>
      <p:ext uri="{BB962C8B-B14F-4D97-AF65-F5344CB8AC3E}">
        <p14:creationId xmlns:p14="http://schemas.microsoft.com/office/powerpoint/2010/main" val="76909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C++ has far superior unit testing frameworks than C. Bareflank uses </a:t>
            </a:r>
            <a:r>
              <a:rPr lang="en-US" dirty="0" err="1" smtClean="0"/>
              <a:t>Hippomocks</a:t>
            </a:r>
            <a:r>
              <a:rPr lang="en-US" dirty="0"/>
              <a:t> (http://</a:t>
            </a:r>
            <a:r>
              <a:rPr lang="en-US" dirty="0" err="1" smtClean="0"/>
              <a:t>hippomocks.com</a:t>
            </a:r>
            <a:r>
              <a:rPr lang="en-US" dirty="0" smtClean="0"/>
              <a:t>)</a:t>
            </a:r>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
        <p:nvSpPr>
          <p:cNvPr id="6" name="Text Placeholder 5"/>
          <p:cNvSpPr>
            <a:spLocks noGrp="1"/>
          </p:cNvSpPr>
          <p:nvPr>
            <p:ph type="body" sz="quarter" idx="12"/>
          </p:nvPr>
        </p:nvSpPr>
        <p:spPr/>
        <p:txBody>
          <a:bodyPr/>
          <a:lstStyle/>
          <a:p>
            <a:r>
              <a:rPr lang="en-US" dirty="0" smtClean="0"/>
              <a:t>Why C++</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440" y="3124200"/>
            <a:ext cx="7131521" cy="3581400"/>
          </a:xfrm>
          <a:prstGeom prst="rect">
            <a:avLst/>
          </a:prstGeom>
        </p:spPr>
      </p:pic>
    </p:spTree>
    <p:extLst>
      <p:ext uri="{BB962C8B-B14F-4D97-AF65-F5344CB8AC3E}">
        <p14:creationId xmlns:p14="http://schemas.microsoft.com/office/powerpoint/2010/main" val="336527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Hypervisors have to deal with a lot of error checking / handling</a:t>
            </a:r>
          </a:p>
          <a:p>
            <a:endParaRPr lang="en-US" dirty="0" smtClean="0"/>
          </a:p>
          <a:p>
            <a:r>
              <a:rPr lang="en-US" dirty="0" smtClean="0"/>
              <a:t>C++ exception support greatly simplifies this process and results in easier to read code</a:t>
            </a:r>
            <a:endParaRPr lang="en-US" dirty="0"/>
          </a:p>
          <a:p>
            <a:endParaRPr lang="en-US" dirty="0" smtClean="0"/>
          </a:p>
        </p:txBody>
      </p:sp>
      <p:sp>
        <p:nvSpPr>
          <p:cNvPr id="6" name="Text Placeholder 5"/>
          <p:cNvSpPr>
            <a:spLocks noGrp="1"/>
          </p:cNvSpPr>
          <p:nvPr>
            <p:ph type="body" sz="quarter" idx="12"/>
          </p:nvPr>
        </p:nvSpPr>
        <p:spPr/>
        <p:txBody>
          <a:bodyPr/>
          <a:lstStyle/>
          <a:p>
            <a:r>
              <a:rPr lang="en-US" dirty="0" smtClean="0"/>
              <a:t>Why C++</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763559"/>
            <a:ext cx="3860800" cy="5399241"/>
          </a:xfrm>
          <a:prstGeom prst="rect">
            <a:avLst/>
          </a:prstGeom>
        </p:spPr>
      </p:pic>
    </p:spTree>
    <p:extLst>
      <p:ext uri="{BB962C8B-B14F-4D97-AF65-F5344CB8AC3E}">
        <p14:creationId xmlns:p14="http://schemas.microsoft.com/office/powerpoint/2010/main" val="1815857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 Environment</a:t>
            </a:r>
            <a:endParaRPr lang="en-US" dirty="0"/>
          </a:p>
        </p:txBody>
      </p:sp>
      <p:sp>
        <p:nvSpPr>
          <p:cNvPr id="4" name="Text Placeholder 3"/>
          <p:cNvSpPr>
            <a:spLocks noGrp="1"/>
          </p:cNvSpPr>
          <p:nvPr>
            <p:ph type="body" sz="quarter" idx="12"/>
          </p:nvPr>
        </p:nvSpPr>
        <p:spPr/>
        <p:txBody>
          <a:bodyPr/>
          <a:lstStyle/>
          <a:p>
            <a:r>
              <a:rPr lang="en-US" dirty="0" smtClean="0"/>
              <a:t>High Level Architecture</a:t>
            </a:r>
            <a:endParaRPr lang="en-US" dirty="0"/>
          </a:p>
        </p:txBody>
      </p:sp>
      <p:pic>
        <p:nvPicPr>
          <p:cNvPr id="9" name="Picture 8"/>
          <p:cNvPicPr>
            <a:picLocks noChangeAspect="1"/>
          </p:cNvPicPr>
          <p:nvPr/>
        </p:nvPicPr>
        <p:blipFill>
          <a:blip r:embed="rId2"/>
          <a:stretch>
            <a:fillRect/>
          </a:stretch>
        </p:blipFill>
        <p:spPr>
          <a:xfrm>
            <a:off x="3032125" y="1700363"/>
            <a:ext cx="3994150" cy="5462437"/>
          </a:xfrm>
          <a:prstGeom prst="rect">
            <a:avLst/>
          </a:prstGeom>
        </p:spPr>
      </p:pic>
      <p:sp>
        <p:nvSpPr>
          <p:cNvPr id="7" name="Rounded Rectangular Callout 6"/>
          <p:cNvSpPr/>
          <p:nvPr/>
        </p:nvSpPr>
        <p:spPr>
          <a:xfrm>
            <a:off x="335279" y="1981200"/>
            <a:ext cx="2696845" cy="1295400"/>
          </a:xfrm>
          <a:prstGeom prst="wedgeRoundRectCallout">
            <a:avLst>
              <a:gd name="adj1" fmla="val 96029"/>
              <a:gd name="adj2" fmla="val -48640"/>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BFM (</a:t>
            </a:r>
            <a:r>
              <a:rPr lang="en-US" sz="1400" dirty="0" smtClean="0">
                <a:ln w="0">
                  <a:noFill/>
                </a:ln>
                <a:solidFill>
                  <a:srgbClr val="172A47">
                    <a:alpha val="75000"/>
                  </a:srgbClr>
                </a:solidFill>
              </a:rPr>
              <a:t>user-space application) </a:t>
            </a:r>
            <a:r>
              <a:rPr lang="en-US" sz="1400" dirty="0" smtClean="0">
                <a:ln w="0">
                  <a:noFill/>
                </a:ln>
                <a:solidFill>
                  <a:srgbClr val="172A47">
                    <a:alpha val="75000"/>
                  </a:srgbClr>
                </a:solidFill>
                <a:effectLst/>
              </a:rPr>
              <a:t>communicates with the drivers to start/stop hypervisor</a:t>
            </a:r>
            <a:endParaRPr lang="en-US" sz="1400" dirty="0">
              <a:ln w="0">
                <a:noFill/>
              </a:ln>
              <a:solidFill>
                <a:srgbClr val="172A47">
                  <a:alpha val="75000"/>
                </a:srgbClr>
              </a:solidFill>
              <a:effectLst/>
            </a:endParaRPr>
          </a:p>
        </p:txBody>
      </p:sp>
      <p:sp>
        <p:nvSpPr>
          <p:cNvPr id="8" name="Rounded Rectangular Callout 7"/>
          <p:cNvSpPr/>
          <p:nvPr/>
        </p:nvSpPr>
        <p:spPr>
          <a:xfrm>
            <a:off x="7467600" y="2895600"/>
            <a:ext cx="2209800" cy="1066800"/>
          </a:xfrm>
          <a:prstGeom prst="wedgeRoundRectCallout">
            <a:avLst>
              <a:gd name="adj1" fmla="val -97789"/>
              <a:gd name="adj2" fmla="val 39738"/>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Drivers use the custom ELF loader to load the VMM modules</a:t>
            </a:r>
            <a:endParaRPr lang="en-US" sz="1400" dirty="0">
              <a:ln w="0">
                <a:noFill/>
              </a:ln>
              <a:solidFill>
                <a:srgbClr val="172A47">
                  <a:alpha val="75000"/>
                </a:srgbClr>
              </a:solidFill>
              <a:effectLst/>
            </a:endParaRPr>
          </a:p>
        </p:txBody>
      </p:sp>
      <p:sp>
        <p:nvSpPr>
          <p:cNvPr id="10" name="Rounded Rectangular Callout 9"/>
          <p:cNvSpPr/>
          <p:nvPr/>
        </p:nvSpPr>
        <p:spPr>
          <a:xfrm>
            <a:off x="335280" y="5029200"/>
            <a:ext cx="2407920" cy="1676400"/>
          </a:xfrm>
          <a:prstGeom prst="wedgeRoundRectCallout">
            <a:avLst>
              <a:gd name="adj1" fmla="val 69537"/>
              <a:gd name="adj2" fmla="val -13955"/>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Each module’s C runtime is executed by the driver to execute global constructors / destructors and register exception handling information</a:t>
            </a:r>
            <a:endParaRPr lang="en-US" sz="1400" dirty="0">
              <a:ln w="0">
                <a:noFill/>
              </a:ln>
              <a:solidFill>
                <a:srgbClr val="172A47">
                  <a:alpha val="75000"/>
                </a:srgbClr>
              </a:solidFill>
              <a:effectLst/>
            </a:endParaRPr>
          </a:p>
        </p:txBody>
      </p:sp>
      <p:sp>
        <p:nvSpPr>
          <p:cNvPr id="11" name="Rounded Rectangular Callout 10"/>
          <p:cNvSpPr/>
          <p:nvPr/>
        </p:nvSpPr>
        <p:spPr>
          <a:xfrm>
            <a:off x="7467600" y="5638800"/>
            <a:ext cx="2209800" cy="1066800"/>
          </a:xfrm>
          <a:prstGeom prst="wedgeRoundRectCallout">
            <a:avLst>
              <a:gd name="adj1" fmla="val -168263"/>
              <a:gd name="adj2" fmla="val -45977"/>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Kernel safe unwind library provides </a:t>
            </a:r>
            <a:r>
              <a:rPr lang="en-US" sz="1400" smtClean="0">
                <a:ln w="0">
                  <a:noFill/>
                </a:ln>
                <a:solidFill>
                  <a:srgbClr val="172A47">
                    <a:alpha val="75000"/>
                  </a:srgbClr>
                </a:solidFill>
                <a:effectLst/>
              </a:rPr>
              <a:t>exception support</a:t>
            </a:r>
            <a:endParaRPr lang="en-US" sz="1400" dirty="0">
              <a:ln w="0">
                <a:noFill/>
              </a:ln>
              <a:solidFill>
                <a:srgbClr val="172A47">
                  <a:alpha val="75000"/>
                </a:srgbClr>
              </a:solidFill>
              <a:effectLst/>
            </a:endParaRPr>
          </a:p>
        </p:txBody>
      </p:sp>
    </p:spTree>
    <p:extLst>
      <p:ext uri="{BB962C8B-B14F-4D97-AF65-F5344CB8AC3E}">
        <p14:creationId xmlns:p14="http://schemas.microsoft.com/office/powerpoint/2010/main" val="1115556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Bareflank hypervisor is compiled using a cross compiler (TARGET=x86_64-elf)</a:t>
            </a:r>
          </a:p>
          <a:p>
            <a:r>
              <a:rPr lang="en-US" dirty="0" smtClean="0"/>
              <a:t>To create this cross compiler, Bareflank contains two scripts: </a:t>
            </a:r>
          </a:p>
          <a:p>
            <a:pPr lvl="1"/>
            <a:r>
              <a:rPr lang="en-US" b="1" dirty="0">
                <a:latin typeface="Courier New" charset="0"/>
                <a:ea typeface="Courier New" charset="0"/>
                <a:cs typeface="Courier New" charset="0"/>
              </a:rPr>
              <a:t>s</a:t>
            </a:r>
            <a:r>
              <a:rPr lang="en-US" b="1" dirty="0" smtClean="0">
                <a:latin typeface="Courier New" charset="0"/>
                <a:ea typeface="Courier New" charset="0"/>
                <a:cs typeface="Courier New" charset="0"/>
              </a:rPr>
              <a:t>etup-&lt;platform&gt;.</a:t>
            </a:r>
            <a:r>
              <a:rPr lang="en-US" b="1" dirty="0" err="1" smtClean="0">
                <a:latin typeface="Courier New" charset="0"/>
                <a:ea typeface="Courier New" charset="0"/>
                <a:cs typeface="Courier New" charset="0"/>
              </a:rPr>
              <a:t>sh</a:t>
            </a:r>
            <a:endParaRPr lang="en-US" b="1" dirty="0" smtClean="0">
              <a:latin typeface="Courier New" charset="0"/>
              <a:ea typeface="Courier New" charset="0"/>
              <a:cs typeface="Courier New" charset="0"/>
            </a:endParaRPr>
          </a:p>
          <a:p>
            <a:pPr lvl="1"/>
            <a:r>
              <a:rPr lang="en-US" b="1" dirty="0" smtClean="0">
                <a:latin typeface="Courier New" charset="0"/>
                <a:ea typeface="Courier New" charset="0"/>
                <a:cs typeface="Courier New" charset="0"/>
              </a:rPr>
              <a:t>create-cross-</a:t>
            </a:r>
            <a:r>
              <a:rPr lang="en-US" b="1" dirty="0" err="1" smtClean="0">
                <a:latin typeface="Courier New" charset="0"/>
                <a:ea typeface="Courier New" charset="0"/>
                <a:cs typeface="Courier New" charset="0"/>
              </a:rPr>
              <a:t>compiler.sh</a:t>
            </a:r>
            <a:endParaRPr lang="en-US" b="1" dirty="0" smtClean="0">
              <a:latin typeface="Courier New" charset="0"/>
              <a:ea typeface="Courier New" charset="0"/>
              <a:cs typeface="Courier New" charset="0"/>
            </a:endParaRPr>
          </a:p>
          <a:p>
            <a:endParaRPr lang="en-US" sz="1000" dirty="0"/>
          </a:p>
          <a:p>
            <a:r>
              <a:rPr lang="en-US" dirty="0" smtClean="0"/>
              <a:t>The setup script is specific to the OS your using, and installs the packages needed to create the cross compiler. </a:t>
            </a:r>
          </a:p>
          <a:p>
            <a:r>
              <a:rPr lang="en-US" dirty="0" smtClean="0"/>
              <a:t>The create script actually creates the cross compiler and it’s system root (</a:t>
            </a:r>
            <a:r>
              <a:rPr lang="en-US" dirty="0" err="1" smtClean="0"/>
              <a:t>sysroot</a:t>
            </a:r>
            <a:r>
              <a:rPr lang="en-US" dirty="0" smtClean="0"/>
              <a:t>)</a:t>
            </a:r>
            <a:endParaRPr lang="en-US" dirty="0"/>
          </a:p>
        </p:txBody>
      </p:sp>
      <p:sp>
        <p:nvSpPr>
          <p:cNvPr id="4" name="Text Placeholder 3"/>
          <p:cNvSpPr>
            <a:spLocks noGrp="1"/>
          </p:cNvSpPr>
          <p:nvPr>
            <p:ph type="body" sz="quarter" idx="12"/>
          </p:nvPr>
        </p:nvSpPr>
        <p:spPr/>
        <p:txBody>
          <a:bodyPr/>
          <a:lstStyle/>
          <a:p>
            <a:r>
              <a:rPr lang="en-US" dirty="0" smtClean="0"/>
              <a:t>Cross Compiler Script</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2021636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a:t>
            </a:r>
            <a:r>
              <a:rPr lang="en-US" dirty="0" err="1" smtClean="0"/>
              <a:t>sysroot</a:t>
            </a:r>
            <a:r>
              <a:rPr lang="en-US" dirty="0" smtClean="0"/>
              <a:t> contains all of the headers / libraries needed to bootstrap </a:t>
            </a:r>
            <a:r>
              <a:rPr lang="en-US" dirty="0" err="1" smtClean="0"/>
              <a:t>libc</a:t>
            </a:r>
            <a:r>
              <a:rPr lang="en-US" dirty="0" smtClean="0"/>
              <a:t>++</a:t>
            </a:r>
          </a:p>
        </p:txBody>
      </p:sp>
      <p:sp>
        <p:nvSpPr>
          <p:cNvPr id="4" name="Text Placeholder 3"/>
          <p:cNvSpPr>
            <a:spLocks noGrp="1"/>
          </p:cNvSpPr>
          <p:nvPr>
            <p:ph type="body" sz="quarter" idx="12"/>
          </p:nvPr>
        </p:nvSpPr>
        <p:spPr/>
        <p:txBody>
          <a:bodyPr/>
          <a:lstStyle/>
          <a:p>
            <a:r>
              <a:rPr lang="en-US" dirty="0" smtClean="0"/>
              <a:t>Cross Compiler Script</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080" y="2768600"/>
            <a:ext cx="7528240" cy="5003800"/>
          </a:xfrm>
          <a:prstGeom prst="rect">
            <a:avLst/>
          </a:prstGeom>
        </p:spPr>
      </p:pic>
    </p:spTree>
    <p:extLst>
      <p:ext uri="{BB962C8B-B14F-4D97-AF65-F5344CB8AC3E}">
        <p14:creationId xmlns:p14="http://schemas.microsoft.com/office/powerpoint/2010/main" val="1357681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When the create script is finished, it cleans itself up, removing it’s temporary build environment. If you wish to make changes, setting KEEP_TMP=true in your shell will prevent the script from performing said cleanup</a:t>
            </a:r>
          </a:p>
          <a:p>
            <a:endParaRPr lang="en-US" dirty="0" smtClean="0"/>
          </a:p>
          <a:p>
            <a:r>
              <a:rPr lang="en-US" dirty="0" smtClean="0"/>
              <a:t>Each step the script takes generates a “</a:t>
            </a:r>
            <a:r>
              <a:rPr lang="en-US" dirty="0" err="1" smtClean="0"/>
              <a:t>completed_xxx</a:t>
            </a:r>
            <a:r>
              <a:rPr lang="en-US" dirty="0" smtClean="0"/>
              <a:t>” file in the build environment. Remove one of these files and rerun the script to rerun a specific step. </a:t>
            </a:r>
          </a:p>
        </p:txBody>
      </p:sp>
      <p:sp>
        <p:nvSpPr>
          <p:cNvPr id="4" name="Text Placeholder 3"/>
          <p:cNvSpPr>
            <a:spLocks noGrp="1"/>
          </p:cNvSpPr>
          <p:nvPr>
            <p:ph type="body" sz="quarter" idx="12"/>
          </p:nvPr>
        </p:nvSpPr>
        <p:spPr/>
        <p:txBody>
          <a:bodyPr/>
          <a:lstStyle/>
          <a:p>
            <a:r>
              <a:rPr lang="en-US" dirty="0" smtClean="0"/>
              <a:t>Cross Compiler Script</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411947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setup scripts limit which operating systems can be used to only the supported ones. If you wish to use an unsupported OS, feel free to modify these scripts or create your own and give it a shot.</a:t>
            </a:r>
          </a:p>
          <a:p>
            <a:endParaRPr lang="en-US" dirty="0"/>
          </a:p>
          <a:p>
            <a:r>
              <a:rPr lang="en-US" dirty="0" smtClean="0"/>
              <a:t>The create script currently has to main limitations:</a:t>
            </a:r>
          </a:p>
          <a:p>
            <a:pPr lvl="1"/>
            <a:r>
              <a:rPr lang="en-US" dirty="0" smtClean="0"/>
              <a:t>It expects the resulting cross compiler to be placed in ~/opt/cross. This limitation will be removed in future versions. </a:t>
            </a:r>
          </a:p>
          <a:p>
            <a:pPr lvl="1"/>
            <a:r>
              <a:rPr lang="en-US" dirty="0" smtClean="0"/>
              <a:t>This script currently only supports a GCC cross compiler. Clang / LLVM support will be added in future releases. </a:t>
            </a:r>
          </a:p>
        </p:txBody>
      </p:sp>
      <p:sp>
        <p:nvSpPr>
          <p:cNvPr id="4" name="Text Placeholder 3"/>
          <p:cNvSpPr>
            <a:spLocks noGrp="1"/>
          </p:cNvSpPr>
          <p:nvPr>
            <p:ph type="body" sz="quarter" idx="12"/>
          </p:nvPr>
        </p:nvSpPr>
        <p:spPr/>
        <p:txBody>
          <a:bodyPr/>
          <a:lstStyle/>
          <a:p>
            <a:r>
              <a:rPr lang="en-US" dirty="0" smtClean="0"/>
              <a:t>Cross Compiler Script</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925258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build system compiles most of the source code using both the system’s native compiler, and the cross compiler</a:t>
            </a:r>
          </a:p>
          <a:p>
            <a:r>
              <a:rPr lang="en-US" dirty="0" smtClean="0"/>
              <a:t>The native compiler is used for BFM and unit tests, while the cross compiler is used for the VMM.</a:t>
            </a:r>
          </a:p>
          <a:p>
            <a:endParaRPr lang="en-US" dirty="0"/>
          </a:p>
        </p:txBody>
      </p:sp>
      <p:sp>
        <p:nvSpPr>
          <p:cNvPr id="4" name="Text Placeholder 3"/>
          <p:cNvSpPr>
            <a:spLocks noGrp="1"/>
          </p:cNvSpPr>
          <p:nvPr>
            <p:ph type="body" sz="quarter" idx="12"/>
          </p:nvPr>
        </p:nvSpPr>
        <p:spPr/>
        <p:txBody>
          <a:bodyPr/>
          <a:lstStyle/>
          <a:p>
            <a:r>
              <a:rPr lang="en-US" dirty="0" smtClean="0"/>
              <a:t>Build System</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50" y="4470400"/>
            <a:ext cx="4711700" cy="2387600"/>
          </a:xfrm>
          <a:prstGeom prst="rect">
            <a:avLst/>
          </a:prstGeom>
        </p:spPr>
      </p:pic>
    </p:spTree>
    <p:extLst>
      <p:ext uri="{BB962C8B-B14F-4D97-AF65-F5344CB8AC3E}">
        <p14:creationId xmlns:p14="http://schemas.microsoft.com/office/powerpoint/2010/main" val="300841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main three flags that Bareflank uses (and will continue to need) are: -</a:t>
            </a:r>
            <a:r>
              <a:rPr lang="en-US" dirty="0" err="1" smtClean="0"/>
              <a:t>fpic</a:t>
            </a:r>
            <a:r>
              <a:rPr lang="en-US" dirty="0"/>
              <a:t>, </a:t>
            </a:r>
            <a:r>
              <a:rPr lang="en-US" dirty="0" smtClean="0"/>
              <a:t>-</a:t>
            </a:r>
            <a:r>
              <a:rPr lang="en-US" dirty="0" err="1" smtClean="0"/>
              <a:t>ffreestanding</a:t>
            </a:r>
            <a:r>
              <a:rPr lang="en-US" dirty="0"/>
              <a:t> and -</a:t>
            </a:r>
            <a:r>
              <a:rPr lang="en-US" dirty="0" err="1" smtClean="0"/>
              <a:t>mno</a:t>
            </a:r>
            <a:r>
              <a:rPr lang="en-US" dirty="0" smtClean="0"/>
              <a:t>-red-zone</a:t>
            </a:r>
          </a:p>
          <a:p>
            <a:r>
              <a:rPr lang="en-US" dirty="0"/>
              <a:t>In particular, -</a:t>
            </a:r>
            <a:r>
              <a:rPr lang="en-US" dirty="0" err="1" smtClean="0"/>
              <a:t>mno</a:t>
            </a:r>
            <a:r>
              <a:rPr lang="en-US" dirty="0" smtClean="0"/>
              <a:t>-red-zone prevents an issue with the System V spec that causes stack corruption in the kernel (real joy to track down          </a:t>
            </a:r>
            <a:r>
              <a:rPr lang="en-US" sz="1400" dirty="0" smtClean="0"/>
              <a:t> </a:t>
            </a:r>
            <a:r>
              <a:rPr lang="en-US" dirty="0" smtClean="0"/>
              <a:t>)</a:t>
            </a:r>
          </a:p>
          <a:p>
            <a:endParaRPr lang="en-US" dirty="0" smtClean="0"/>
          </a:p>
          <a:p>
            <a:r>
              <a:rPr lang="en-US" dirty="0" smtClean="0">
                <a:hlinkClick r:id="rId2"/>
              </a:rPr>
              <a:t>http</a:t>
            </a:r>
            <a:r>
              <a:rPr lang="en-US" dirty="0">
                <a:hlinkClick r:id="rId2"/>
              </a:rPr>
              <a:t>://eli.thegreenplace.net/2011/09/06/stack-frame-layout-on-x86-64</a:t>
            </a:r>
            <a:r>
              <a:rPr lang="en-US" dirty="0" smtClean="0">
                <a:hlinkClick r:id="rId2"/>
              </a:rPr>
              <a:t>/</a:t>
            </a:r>
            <a:endParaRPr lang="en-US" dirty="0" smtClean="0"/>
          </a:p>
          <a:p>
            <a:r>
              <a:rPr lang="en-US" dirty="0">
                <a:hlinkClick r:id="rId3"/>
              </a:rPr>
              <a:t>http://wiki.osdev.org/Why_do_I_need_a_Cross_Compiler%3F#-mno-red-zone_.</a:t>
            </a:r>
            <a:r>
              <a:rPr lang="en-US" dirty="0" smtClean="0">
                <a:hlinkClick r:id="rId3"/>
              </a:rPr>
              <a:t>28x86_64_only.29</a:t>
            </a:r>
            <a:endParaRPr lang="en-US" dirty="0" smtClean="0"/>
          </a:p>
          <a:p>
            <a:endParaRPr lang="en-US" dirty="0" smtClean="0"/>
          </a:p>
          <a:p>
            <a:endParaRPr lang="en-US" dirty="0" smtClean="0"/>
          </a:p>
          <a:p>
            <a:endParaRPr lang="en-US" dirty="0"/>
          </a:p>
        </p:txBody>
      </p:sp>
      <p:sp>
        <p:nvSpPr>
          <p:cNvPr id="4" name="Text Placeholder 3"/>
          <p:cNvSpPr>
            <a:spLocks noGrp="1"/>
          </p:cNvSpPr>
          <p:nvPr>
            <p:ph type="body" sz="quarter" idx="12"/>
          </p:nvPr>
        </p:nvSpPr>
        <p:spPr/>
        <p:txBody>
          <a:bodyPr/>
          <a:lstStyle/>
          <a:p>
            <a:r>
              <a:rPr lang="en-US" dirty="0" smtClean="0"/>
              <a:t>Build System</a:t>
            </a:r>
            <a:endParaRPr lang="en-US" dirty="0"/>
          </a:p>
        </p:txBody>
      </p:sp>
      <p:sp>
        <p:nvSpPr>
          <p:cNvPr id="3" name="Text Placeholder 2"/>
          <p:cNvSpPr>
            <a:spLocks noGrp="1"/>
          </p:cNvSpPr>
          <p:nvPr>
            <p:ph type="body" sz="quarter" idx="10"/>
          </p:nvPr>
        </p:nvSpPr>
        <p:spPr/>
        <p:txBody>
          <a:bodyPr/>
          <a:lstStyle/>
          <a:p>
            <a:r>
              <a:rPr lang="en-US" dirty="0" smtClean="0"/>
              <a:t>C++ Environment</a:t>
            </a:r>
            <a:endParaRPr lang="en-US" dirty="0"/>
          </a:p>
        </p:txBody>
      </p:sp>
      <p:pic>
        <p:nvPicPr>
          <p:cNvPr id="5" name="Picture 4"/>
          <p:cNvPicPr>
            <a:picLocks noChangeAspect="1"/>
          </p:cNvPicPr>
          <p:nvPr/>
        </p:nvPicPr>
        <p:blipFill>
          <a:blip r:embed="rId4"/>
          <a:stretch>
            <a:fillRect/>
          </a:stretch>
        </p:blipFill>
        <p:spPr>
          <a:xfrm>
            <a:off x="5693389" y="3962400"/>
            <a:ext cx="783611" cy="534893"/>
          </a:xfrm>
          <a:prstGeom prst="rect">
            <a:avLst/>
          </a:prstGeom>
        </p:spPr>
      </p:pic>
    </p:spTree>
    <p:extLst>
      <p:ext uri="{BB962C8B-B14F-4D97-AF65-F5344CB8AC3E}">
        <p14:creationId xmlns:p14="http://schemas.microsoft.com/office/powerpoint/2010/main" val="1407326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7056120" cy="5181600"/>
          </a:xfrm>
        </p:spPr>
        <p:txBody>
          <a:bodyPr/>
          <a:lstStyle/>
          <a:p>
            <a:r>
              <a:rPr lang="en-US" dirty="0" smtClean="0"/>
              <a:t>When compiling and linking a program, you typically invoke the compiler twice. Once to compile the code, and once to link the compiled object files.  </a:t>
            </a:r>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849" y="2133600"/>
            <a:ext cx="2019300" cy="1117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30320"/>
            <a:ext cx="7791855" cy="3657600"/>
          </a:xfrm>
          <a:prstGeom prst="rect">
            <a:avLst/>
          </a:prstGeom>
        </p:spPr>
      </p:pic>
      <p:sp>
        <p:nvSpPr>
          <p:cNvPr id="7" name="Text Placeholder 4"/>
          <p:cNvSpPr txBox="1">
            <a:spLocks/>
          </p:cNvSpPr>
          <p:nvPr/>
        </p:nvSpPr>
        <p:spPr>
          <a:xfrm>
            <a:off x="335280" y="4038600"/>
            <a:ext cx="2514600" cy="2956560"/>
          </a:xfrm>
          <a:prstGeom prst="rect">
            <a:avLst/>
          </a:prstGeom>
        </p:spPr>
        <p:txBody>
          <a:bodyPr lIns="101870" tIns="50935" rIns="101870" bIns="50935"/>
          <a:lstStyle>
            <a:lvl1pPr marL="382015" indent="-382015" algn="l" rtl="0" eaLnBrk="0" fontAlgn="base" hangingPunct="0">
              <a:spcBef>
                <a:spcPct val="20000"/>
              </a:spcBef>
              <a:spcAft>
                <a:spcPct val="0"/>
              </a:spcAft>
              <a:buClr>
                <a:srgbClr val="172A47"/>
              </a:buClr>
              <a:buFont typeface="Wingdings 3" pitchFamily="18" charset="2"/>
              <a:buChar char=""/>
              <a:defRPr sz="2700" b="1">
                <a:solidFill>
                  <a:schemeClr val="tx1"/>
                </a:solidFill>
                <a:latin typeface="+mn-lt"/>
                <a:ea typeface="+mn-ea"/>
                <a:cs typeface="+mn-cs"/>
              </a:defRPr>
            </a:lvl1pPr>
            <a:lvl2pPr marL="827698" indent="-318346" algn="l" rtl="0" eaLnBrk="0" fontAlgn="base" hangingPunct="0">
              <a:spcBef>
                <a:spcPct val="20000"/>
              </a:spcBef>
              <a:spcAft>
                <a:spcPct val="0"/>
              </a:spcAft>
              <a:buClr>
                <a:srgbClr val="022F60"/>
              </a:buClr>
              <a:buFont typeface="Arial" pitchFamily="34" charset="0"/>
              <a:buChar char="◦"/>
              <a:defRPr sz="2200">
                <a:solidFill>
                  <a:schemeClr val="tx1"/>
                </a:solidFill>
                <a:latin typeface="+mn-lt"/>
              </a:defRPr>
            </a:lvl2pPr>
            <a:lvl3pPr marL="1273382" indent="-254676" algn="l" rtl="0" eaLnBrk="0" fontAlgn="base" hangingPunct="0">
              <a:spcBef>
                <a:spcPct val="20000"/>
              </a:spcBef>
              <a:spcAft>
                <a:spcPct val="0"/>
              </a:spcAft>
              <a:buClr>
                <a:srgbClr val="022F60"/>
              </a:buClr>
              <a:buChar char="•"/>
              <a:defRPr sz="2000">
                <a:solidFill>
                  <a:schemeClr val="tx1"/>
                </a:solidFill>
                <a:latin typeface="+mn-lt"/>
              </a:defRPr>
            </a:lvl3pPr>
            <a:lvl4pPr marL="1782734" indent="-254676" algn="l" rtl="0" eaLnBrk="0" fontAlgn="base" hangingPunct="0">
              <a:spcBef>
                <a:spcPct val="20000"/>
              </a:spcBef>
              <a:spcAft>
                <a:spcPct val="0"/>
              </a:spcAft>
              <a:buChar char="–"/>
              <a:defRPr sz="2700">
                <a:solidFill>
                  <a:schemeClr val="tx1"/>
                </a:solidFill>
                <a:latin typeface="+mn-lt"/>
              </a:defRPr>
            </a:lvl4pPr>
            <a:lvl5pPr marL="2292087" indent="-254676" algn="l" rtl="0" eaLnBrk="0" fontAlgn="base" hangingPunct="0">
              <a:spcBef>
                <a:spcPct val="20000"/>
              </a:spcBef>
              <a:spcAft>
                <a:spcPct val="0"/>
              </a:spcAft>
              <a:buFont typeface="Arial" pitchFamily="34" charset="0"/>
              <a:buChar char="•"/>
              <a:defRPr sz="27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a:lstStyle>
          <a:p>
            <a:r>
              <a:rPr lang="en-US" kern="0" dirty="0" smtClean="0"/>
              <a:t>Under the hood GCC does this for you:</a:t>
            </a:r>
            <a:endParaRPr lang="en-US" kern="0" dirty="0"/>
          </a:p>
        </p:txBody>
      </p:sp>
    </p:spTree>
    <p:extLst>
      <p:ext uri="{BB962C8B-B14F-4D97-AF65-F5344CB8AC3E}">
        <p14:creationId xmlns:p14="http://schemas.microsoft.com/office/powerpoint/2010/main" val="748234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prstGeom prst="rect">
            <a:avLst/>
          </a:prstGeom>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Bareflank </a:t>
            </a:r>
            <a:r>
              <a:rPr lang="en-US" dirty="0"/>
              <a:t>aims to provide all of the scaffolding needed to rapidly prototype new </a:t>
            </a:r>
            <a:r>
              <a:rPr lang="en-US" dirty="0" smtClean="0"/>
              <a:t>hypervisors in C++. </a:t>
            </a:r>
            <a:r>
              <a:rPr lang="en-US" dirty="0"/>
              <a:t>Currently Bareflank has support for Linux on Intel 64bit CPUs, but support for Windows, OS X, and UEFI is coming as well as support for ARM and AMD platforms.</a:t>
            </a:r>
          </a:p>
        </p:txBody>
      </p:sp>
      <p:sp>
        <p:nvSpPr>
          <p:cNvPr id="6" name="Text Placeholder 5"/>
          <p:cNvSpPr>
            <a:spLocks noGrp="1"/>
          </p:cNvSpPr>
          <p:nvPr>
            <p:ph type="body" sz="quarter" idx="12"/>
          </p:nvPr>
        </p:nvSpPr>
        <p:spPr/>
        <p:txBody>
          <a:bodyPr/>
          <a:lstStyle/>
          <a:p>
            <a:endParaRPr lang="en-US"/>
          </a:p>
        </p:txBody>
      </p:sp>
      <p:sp>
        <p:nvSpPr>
          <p:cNvPr id="2" name="Text Placeholder 1"/>
          <p:cNvSpPr>
            <a:spLocks noGrp="1"/>
          </p:cNvSpPr>
          <p:nvPr>
            <p:ph type="body" sz="quarter" idx="10"/>
          </p:nvPr>
        </p:nvSpPr>
        <p:spPr/>
        <p:txBody>
          <a:bodyPr/>
          <a:lstStyle/>
          <a:p>
            <a:r>
              <a:rPr lang="en-US" dirty="0" smtClean="0"/>
              <a:t>Overview</a:t>
            </a:r>
            <a:endParaRPr lang="en-US" dirty="0"/>
          </a:p>
        </p:txBody>
      </p:sp>
      <p:sp>
        <p:nvSpPr>
          <p:cNvPr id="5" name="Footer Placeholder 4"/>
          <p:cNvSpPr>
            <a:spLocks noGrp="1"/>
          </p:cNvSpPr>
          <p:nvPr>
            <p:ph type="ftr" sz="quarter" idx="4294967295"/>
          </p:nvPr>
        </p:nvSpPr>
        <p:spPr>
          <a:xfrm>
            <a:off x="0" y="7340600"/>
            <a:ext cx="3186113" cy="414338"/>
          </a:xfrm>
          <a:prstGeom prst="rect">
            <a:avLst/>
          </a:prstGeom>
        </p:spPr>
        <p:txBody>
          <a:bodyPr/>
          <a:lstStyle/>
          <a:p>
            <a:pPr algn="l"/>
            <a:r>
              <a:rPr lang="en-US" smtClean="0">
                <a:solidFill>
                  <a:srgbClr val="022F60"/>
                </a:solidFill>
              </a:rPr>
              <a:t>AIS Proprietary </a:t>
            </a:r>
            <a:endParaRPr lang="en-US" dirty="0">
              <a:solidFill>
                <a:srgbClr val="022F60"/>
              </a:solidFill>
            </a:endParaRPr>
          </a:p>
        </p:txBody>
      </p:sp>
    </p:spTree>
    <p:extLst>
      <p:ext uri="{BB962C8B-B14F-4D97-AF65-F5344CB8AC3E}">
        <p14:creationId xmlns:p14="http://schemas.microsoft.com/office/powerpoint/2010/main" val="1321623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extra </a:t>
            </a:r>
            <a:r>
              <a:rPr lang="en-US" dirty="0" err="1" smtClean="0"/>
              <a:t>args</a:t>
            </a:r>
            <a:r>
              <a:rPr lang="en-US" dirty="0" smtClean="0"/>
              <a:t>       are object / header files specific to your OS that are needed to link a program such that it can be run by your OS</a:t>
            </a:r>
          </a:p>
          <a:p>
            <a:r>
              <a:rPr lang="en-US" dirty="0" smtClean="0"/>
              <a:t>Since Bareflank provides it’s own C runtime library and ELF loader, we were left with three possible options:</a:t>
            </a:r>
          </a:p>
          <a:p>
            <a:endParaRPr lang="en-US" sz="1200" dirty="0" smtClean="0"/>
          </a:p>
          <a:p>
            <a:pPr lvl="1"/>
            <a:r>
              <a:rPr lang="en-US" dirty="0" smtClean="0"/>
              <a:t>Patch GCC and Clang to provide the linker </a:t>
            </a:r>
            <a:r>
              <a:rPr lang="en-US" dirty="0" err="1" smtClean="0"/>
              <a:t>args</a:t>
            </a:r>
            <a:r>
              <a:rPr lang="en-US" dirty="0" smtClean="0"/>
              <a:t> as we need them</a:t>
            </a:r>
            <a:r>
              <a:rPr lang="en-US" dirty="0"/>
              <a:t> </a:t>
            </a:r>
            <a:r>
              <a:rPr lang="en-US" dirty="0" smtClean="0"/>
              <a:t>(for every version of GCC and Clang we decide to support)</a:t>
            </a:r>
          </a:p>
          <a:p>
            <a:pPr lvl="1"/>
            <a:r>
              <a:rPr lang="en-US" dirty="0" smtClean="0"/>
              <a:t>Run LD manually (ideal solution)</a:t>
            </a:r>
          </a:p>
          <a:p>
            <a:pPr lvl="1"/>
            <a:r>
              <a:rPr lang="en-US" dirty="0" smtClean="0"/>
              <a:t>Create bash wrapper script for GCC/Clang that acts like GCC/Clang, but runs LD manually during linking </a:t>
            </a:r>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813560"/>
            <a:ext cx="482600" cy="482600"/>
          </a:xfrm>
          <a:prstGeom prst="rect">
            <a:avLst/>
          </a:prstGeom>
        </p:spPr>
      </p:pic>
    </p:spTree>
    <p:extLst>
      <p:ext uri="{BB962C8B-B14F-4D97-AF65-F5344CB8AC3E}">
        <p14:creationId xmlns:p14="http://schemas.microsoft.com/office/powerpoint/2010/main" val="8183423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Patching GCC would involve managing code like this for every version of GCC (not to mention Clang):</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a:hlinkClick r:id="rId2"/>
              </a:rPr>
              <a:t>http://</a:t>
            </a:r>
            <a:r>
              <a:rPr lang="en-US" dirty="0" smtClean="0">
                <a:hlinkClick r:id="rId2"/>
              </a:rPr>
              <a:t>wiki.osdev.org/OS_Specific_Toolchain</a:t>
            </a:r>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69" y="3048000"/>
            <a:ext cx="7683062" cy="3276600"/>
          </a:xfrm>
          <a:prstGeom prst="rect">
            <a:avLst/>
          </a:prstGeom>
        </p:spPr>
      </p:pic>
    </p:spTree>
    <p:extLst>
      <p:ext uri="{BB962C8B-B14F-4D97-AF65-F5344CB8AC3E}">
        <p14:creationId xmlns:p14="http://schemas.microsoft.com/office/powerpoint/2010/main" val="745124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9189720" cy="629920"/>
          </a:xfrm>
        </p:spPr>
        <p:txBody>
          <a:bodyPr/>
          <a:lstStyle/>
          <a:p>
            <a:r>
              <a:rPr lang="en-US" smtClean="0"/>
              <a:t>Seriously?</a:t>
            </a:r>
            <a:endParaRPr lang="en-US" dirty="0" smtClean="0"/>
          </a:p>
          <a:p>
            <a:endParaRPr lang="en-US" dirty="0" smtClean="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3048000"/>
            <a:ext cx="8477250" cy="3604724"/>
          </a:xfrm>
          <a:prstGeom prst="rect">
            <a:avLst/>
          </a:prstGeom>
        </p:spPr>
      </p:pic>
    </p:spTree>
    <p:extLst>
      <p:ext uri="{BB962C8B-B14F-4D97-AF65-F5344CB8AC3E}">
        <p14:creationId xmlns:p14="http://schemas.microsoft.com/office/powerpoint/2010/main" val="994112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Running LD manually was what we did at first until it came time to compile </a:t>
            </a:r>
            <a:r>
              <a:rPr lang="en-US" dirty="0" err="1" smtClean="0"/>
              <a:t>Libc</a:t>
            </a:r>
            <a:r>
              <a:rPr lang="en-US" dirty="0" smtClean="0"/>
              <a:t>++ which uses CMake. </a:t>
            </a:r>
          </a:p>
          <a:p>
            <a:r>
              <a:rPr lang="en-US" dirty="0"/>
              <a:t>CMake expects that you are using the compiler as the </a:t>
            </a:r>
            <a:r>
              <a:rPr lang="en-US" dirty="0" smtClean="0"/>
              <a:t>linker. In other words, CMake does not have a clean set of variables for the linker like it does for the compiler such as:</a:t>
            </a:r>
          </a:p>
          <a:p>
            <a:pPr lvl="1"/>
            <a:r>
              <a:rPr lang="en-US" dirty="0" smtClean="0"/>
              <a:t>CMAKE_C_COMPILER</a:t>
            </a:r>
          </a:p>
          <a:p>
            <a:pPr lvl="1"/>
            <a:r>
              <a:rPr lang="en-US" dirty="0" smtClean="0"/>
              <a:t>CMAKE_CXX_COMPILER</a:t>
            </a:r>
          </a:p>
          <a:p>
            <a:pPr lvl="1"/>
            <a:endParaRPr lang="en-US" dirty="0"/>
          </a:p>
          <a:p>
            <a:r>
              <a:rPr lang="en-US" dirty="0">
                <a:hlinkClick r:id="rId2"/>
              </a:rPr>
              <a:t>https://</a:t>
            </a:r>
            <a:r>
              <a:rPr lang="en-US" dirty="0" smtClean="0">
                <a:hlinkClick r:id="rId2"/>
              </a:rPr>
              <a:t>cmake.org/pipermail/cmake/2014-August/058268.html</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One week later, we moved to option #3</a:t>
            </a:r>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982632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Really?</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One week later, we moved to option #3</a:t>
            </a:r>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832147"/>
            <a:ext cx="4622800" cy="2882853"/>
          </a:xfrm>
          <a:prstGeom prst="rect">
            <a:avLst/>
          </a:prstGeom>
        </p:spPr>
      </p:pic>
    </p:spTree>
    <p:extLst>
      <p:ext uri="{BB962C8B-B14F-4D97-AF65-F5344CB8AC3E}">
        <p14:creationId xmlns:p14="http://schemas.microsoft.com/office/powerpoint/2010/main" val="1549594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Bareflank uses a bash script that mimics GCC (and eventually Clang). If “-c” is provided GCC/G++ is used, and LD is used otherwise. </a:t>
            </a:r>
          </a:p>
          <a:p>
            <a:endParaRPr lang="en-US" sz="1000" dirty="0"/>
          </a:p>
          <a:p>
            <a:r>
              <a:rPr lang="en-US" dirty="0" smtClean="0"/>
              <a:t>No patches are needed to GCC or Clang, meaning Bareflank’s build environment works </a:t>
            </a:r>
            <a:r>
              <a:rPr lang="en-US" dirty="0"/>
              <a:t>(so far)</a:t>
            </a:r>
            <a:r>
              <a:rPr lang="en-US" dirty="0" smtClean="0"/>
              <a:t> on all of the cross compilers we support without modifications (GCC 5.1, 5.2, 5.3 and 6.1)</a:t>
            </a:r>
          </a:p>
          <a:p>
            <a:endParaRPr lang="en-US" sz="1000" dirty="0" smtClean="0"/>
          </a:p>
          <a:p>
            <a:r>
              <a:rPr lang="en-US" dirty="0" smtClean="0"/>
              <a:t>Object files and header include paths are added to GCC/G++ and LD as needed</a:t>
            </a:r>
          </a:p>
          <a:p>
            <a:endParaRPr lang="en-US" sz="1000" dirty="0" smtClean="0"/>
          </a:p>
          <a:p>
            <a:r>
              <a:rPr lang="en-US" dirty="0" smtClean="0"/>
              <a:t>Ugly hacks are contained in one, easy to script place </a:t>
            </a:r>
          </a:p>
          <a:p>
            <a:endParaRPr lang="en-US" dirty="0" smtClean="0"/>
          </a:p>
          <a:p>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Wrapper Script</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1490542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With regards to the C++ STL, there are not many options (which we found surprising). </a:t>
            </a:r>
          </a:p>
          <a:p>
            <a:r>
              <a:rPr lang="en-US" dirty="0" smtClean="0"/>
              <a:t>The two biggest libraries are </a:t>
            </a:r>
            <a:r>
              <a:rPr lang="en-US" dirty="0" err="1" smtClean="0"/>
              <a:t>Libc</a:t>
            </a:r>
            <a:r>
              <a:rPr lang="en-US" dirty="0" smtClean="0"/>
              <a:t>++ and </a:t>
            </a:r>
            <a:r>
              <a:rPr lang="en-US" dirty="0" err="1" smtClean="0"/>
              <a:t>Libstdc</a:t>
            </a:r>
            <a:r>
              <a:rPr lang="en-US" dirty="0" smtClean="0"/>
              <a:t>++</a:t>
            </a:r>
          </a:p>
          <a:p>
            <a:r>
              <a:rPr lang="en-US" dirty="0" smtClean="0"/>
              <a:t>There are several other more esoteric implementations that have either been abandoned, or do not support C++11/C++14</a:t>
            </a:r>
          </a:p>
          <a:p>
            <a:endParaRPr lang="en-US" dirty="0" smtClean="0"/>
          </a:p>
          <a:p>
            <a:r>
              <a:rPr lang="en-US" dirty="0" err="1" smtClean="0"/>
              <a:t>Libstdc</a:t>
            </a:r>
            <a:r>
              <a:rPr lang="en-US" dirty="0" smtClean="0"/>
              <a:t>++ / </a:t>
            </a:r>
            <a:r>
              <a:rPr lang="en-US" dirty="0" err="1" smtClean="0"/>
              <a:t>libsupc</a:t>
            </a:r>
            <a:r>
              <a:rPr lang="en-US" dirty="0" smtClean="0"/>
              <a:t>++ (GNU’s library set) are almost impossible to build when not targeting a specific OS. </a:t>
            </a:r>
            <a:endParaRPr lang="en-US" dirty="0"/>
          </a:p>
          <a:p>
            <a:r>
              <a:rPr lang="en-US" dirty="0">
                <a:hlinkClick r:id="rId2"/>
              </a:rPr>
              <a:t>http://</a:t>
            </a:r>
            <a:r>
              <a:rPr lang="en-US" dirty="0" smtClean="0">
                <a:hlinkClick r:id="rId2"/>
              </a:rPr>
              <a:t>wiki.osdev.org/Talk:Libsupcxx</a:t>
            </a:r>
            <a:endParaRPr lang="en-US" dirty="0" smtClean="0"/>
          </a:p>
          <a:p>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err="1" smtClean="0"/>
              <a:t>Libc</a:t>
            </a:r>
            <a:r>
              <a:rPr lang="en-US" dirty="0" smtClean="0"/>
              <a:t>++</a:t>
            </a:r>
            <a:endParaRPr lang="en-US" dirty="0"/>
          </a:p>
        </p:txBody>
      </p:sp>
    </p:spTree>
    <p:extLst>
      <p:ext uri="{BB962C8B-B14F-4D97-AF65-F5344CB8AC3E}">
        <p14:creationId xmlns:p14="http://schemas.microsoft.com/office/powerpoint/2010/main" val="20902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smtClean="0"/>
              <a:t>Libc</a:t>
            </a:r>
            <a:r>
              <a:rPr lang="en-US" dirty="0" smtClean="0"/>
              <a:t>++ / </a:t>
            </a:r>
            <a:r>
              <a:rPr lang="en-US" dirty="0" err="1" smtClean="0"/>
              <a:t>libc</a:t>
            </a:r>
            <a:r>
              <a:rPr lang="en-US" dirty="0" smtClean="0"/>
              <a:t>++</a:t>
            </a:r>
            <a:r>
              <a:rPr lang="en-US" dirty="0" err="1" smtClean="0"/>
              <a:t>abi</a:t>
            </a:r>
            <a:r>
              <a:rPr lang="en-US" dirty="0" smtClean="0"/>
              <a:t> (Apple’s C++ library set) on the other hand was:</a:t>
            </a:r>
          </a:p>
          <a:p>
            <a:endParaRPr lang="en-US" dirty="0"/>
          </a:p>
          <a:p>
            <a:pPr lvl="1">
              <a:lnSpc>
                <a:spcPts val="3540"/>
              </a:lnSpc>
            </a:pPr>
            <a:r>
              <a:rPr lang="en-US" dirty="0" smtClean="0"/>
              <a:t>Easy to compile (once we created the wrapper script)</a:t>
            </a:r>
          </a:p>
          <a:p>
            <a:pPr lvl="1">
              <a:lnSpc>
                <a:spcPts val="3540"/>
              </a:lnSpc>
            </a:pPr>
            <a:r>
              <a:rPr lang="en-US" dirty="0" smtClean="0"/>
              <a:t>Supports C++11 / C++14 and most of C++17</a:t>
            </a:r>
          </a:p>
          <a:p>
            <a:pPr lvl="1">
              <a:lnSpc>
                <a:spcPts val="3540"/>
              </a:lnSpc>
            </a:pPr>
            <a:r>
              <a:rPr lang="en-US" dirty="0" smtClean="0"/>
              <a:t>Can be compiled with and without threading support</a:t>
            </a:r>
          </a:p>
          <a:p>
            <a:pPr lvl="1">
              <a:lnSpc>
                <a:spcPts val="3540"/>
              </a:lnSpc>
            </a:pPr>
            <a:r>
              <a:rPr lang="en-US" dirty="0" smtClean="0"/>
              <a:t>Can be compiled with and without exception support</a:t>
            </a:r>
          </a:p>
          <a:p>
            <a:pPr lvl="1">
              <a:lnSpc>
                <a:spcPts val="3540"/>
              </a:lnSpc>
            </a:pPr>
            <a:r>
              <a:rPr lang="en-US" dirty="0" smtClean="0"/>
              <a:t>Works well with both GCC and Clang/LLVM</a:t>
            </a:r>
          </a:p>
          <a:p>
            <a:pPr lvl="1">
              <a:lnSpc>
                <a:spcPts val="3540"/>
              </a:lnSpc>
            </a:pPr>
            <a:r>
              <a:rPr lang="en-US" dirty="0" smtClean="0"/>
              <a:t>Supports the </a:t>
            </a:r>
            <a:r>
              <a:rPr lang="en-US" dirty="0" err="1" smtClean="0"/>
              <a:t>Newlib</a:t>
            </a:r>
            <a:r>
              <a:rPr lang="en-US" dirty="0" smtClean="0"/>
              <a:t> C library</a:t>
            </a:r>
          </a:p>
          <a:p>
            <a:pPr lvl="1"/>
            <a:endParaRPr lang="en-US" dirty="0" smtClean="0"/>
          </a:p>
          <a:p>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err="1" smtClean="0"/>
              <a:t>Libc</a:t>
            </a:r>
            <a:r>
              <a:rPr lang="en-US" dirty="0" smtClean="0"/>
              <a:t>++</a:t>
            </a:r>
            <a:endParaRPr lang="en-US" dirty="0"/>
          </a:p>
        </p:txBody>
      </p:sp>
    </p:spTree>
    <p:extLst>
      <p:ext uri="{BB962C8B-B14F-4D97-AF65-F5344CB8AC3E}">
        <p14:creationId xmlns:p14="http://schemas.microsoft.com/office/powerpoint/2010/main" val="1087415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Sadly </a:t>
            </a:r>
            <a:r>
              <a:rPr lang="en-US" dirty="0" err="1" smtClean="0"/>
              <a:t>libc</a:t>
            </a:r>
            <a:r>
              <a:rPr lang="en-US" dirty="0" smtClean="0"/>
              <a:t>++ / </a:t>
            </a:r>
            <a:r>
              <a:rPr lang="en-US" dirty="0" err="1" smtClean="0"/>
              <a:t>libc</a:t>
            </a:r>
            <a:r>
              <a:rPr lang="en-US" dirty="0" smtClean="0"/>
              <a:t>++</a:t>
            </a:r>
            <a:r>
              <a:rPr lang="en-US" dirty="0" err="1" smtClean="0"/>
              <a:t>abi</a:t>
            </a:r>
            <a:r>
              <a:rPr lang="en-US" dirty="0" smtClean="0"/>
              <a:t> are not perfect:</a:t>
            </a:r>
          </a:p>
          <a:p>
            <a:endParaRPr lang="en-US" sz="1600" dirty="0"/>
          </a:p>
          <a:p>
            <a:pPr lvl="1">
              <a:lnSpc>
                <a:spcPts val="3240"/>
              </a:lnSpc>
            </a:pPr>
            <a:r>
              <a:rPr lang="en-US" dirty="0" smtClean="0"/>
              <a:t>Some functions make heavy use of the stack. This is fine for sane operating systems like Windows and OSX, but Linux only has an 8k stack by default which causes issues. </a:t>
            </a:r>
          </a:p>
          <a:p>
            <a:pPr lvl="1">
              <a:lnSpc>
                <a:spcPts val="3240"/>
              </a:lnSpc>
            </a:pPr>
            <a:r>
              <a:rPr lang="en-US" dirty="0" smtClean="0"/>
              <a:t>Some functions (like the </a:t>
            </a:r>
            <a:r>
              <a:rPr lang="en-US" dirty="0" err="1" smtClean="0"/>
              <a:t>unordered_map</a:t>
            </a:r>
            <a:r>
              <a:rPr lang="en-US" dirty="0" smtClean="0"/>
              <a:t> hash function) use floating point arithmetic which is not supported in the kernel</a:t>
            </a:r>
          </a:p>
          <a:p>
            <a:pPr lvl="1">
              <a:lnSpc>
                <a:spcPts val="3240"/>
              </a:lnSpc>
            </a:pPr>
            <a:r>
              <a:rPr lang="en-US" dirty="0" smtClean="0"/>
              <a:t>Some functions use divide / </a:t>
            </a:r>
            <a:r>
              <a:rPr lang="en-US" dirty="0"/>
              <a:t>m</a:t>
            </a:r>
            <a:r>
              <a:rPr lang="en-US" dirty="0" smtClean="0"/>
              <a:t>odulo which is also not supported in the kernel</a:t>
            </a:r>
          </a:p>
          <a:p>
            <a:pPr lvl="1"/>
            <a:endParaRPr lang="en-US" sz="1600" dirty="0"/>
          </a:p>
          <a:p>
            <a:r>
              <a:rPr lang="en-US" dirty="0" smtClean="0"/>
              <a:t>For these reasons, future versions of Bareflank will patch </a:t>
            </a:r>
            <a:r>
              <a:rPr lang="en-US" dirty="0" err="1" smtClean="0"/>
              <a:t>Libc</a:t>
            </a:r>
            <a:r>
              <a:rPr lang="en-US" dirty="0" smtClean="0"/>
              <a:t>++ to cleanup needed functionality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352800"/>
            <a:ext cx="762000" cy="508397"/>
          </a:xfrm>
          <a:prstGeom prst="rect">
            <a:avLst/>
          </a:prstGeom>
        </p:spPr>
      </p:pic>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err="1" smtClean="0"/>
              <a:t>Libc</a:t>
            </a:r>
            <a:r>
              <a:rPr lang="en-US" dirty="0" smtClean="0"/>
              <a:t>++</a:t>
            </a:r>
            <a:endParaRPr lang="en-US" dirty="0"/>
          </a:p>
        </p:txBody>
      </p:sp>
    </p:spTree>
    <p:extLst>
      <p:ext uri="{BB962C8B-B14F-4D97-AF65-F5344CB8AC3E}">
        <p14:creationId xmlns:p14="http://schemas.microsoft.com/office/powerpoint/2010/main" val="1858549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Bareflank loads a library called </a:t>
            </a:r>
            <a:r>
              <a:rPr lang="en-US" dirty="0" err="1"/>
              <a:t>libc</a:t>
            </a:r>
            <a:r>
              <a:rPr lang="en-US" dirty="0"/>
              <a:t>++.so to get it’s C++ functionality. </a:t>
            </a:r>
          </a:p>
          <a:p>
            <a:endParaRPr lang="en-US" sz="1800" dirty="0"/>
          </a:p>
          <a:p>
            <a:r>
              <a:rPr lang="en-US" dirty="0"/>
              <a:t>This </a:t>
            </a:r>
            <a:r>
              <a:rPr lang="en-US" dirty="0" smtClean="0"/>
              <a:t>library </a:t>
            </a:r>
            <a:r>
              <a:rPr lang="en-US" dirty="0"/>
              <a:t>actually consists of </a:t>
            </a:r>
            <a:r>
              <a:rPr lang="en-US" dirty="0" err="1"/>
              <a:t>libc</a:t>
            </a:r>
            <a:r>
              <a:rPr lang="en-US" dirty="0"/>
              <a:t>++, </a:t>
            </a:r>
            <a:r>
              <a:rPr lang="en-US" dirty="0" err="1"/>
              <a:t>libc</a:t>
            </a:r>
            <a:r>
              <a:rPr lang="en-US" dirty="0"/>
              <a:t>++</a:t>
            </a:r>
            <a:r>
              <a:rPr lang="en-US" dirty="0" err="1"/>
              <a:t>abi</a:t>
            </a:r>
            <a:r>
              <a:rPr lang="en-US" dirty="0"/>
              <a:t>, </a:t>
            </a:r>
            <a:r>
              <a:rPr lang="en-US" dirty="0" err="1"/>
              <a:t>newlib</a:t>
            </a:r>
            <a:r>
              <a:rPr lang="en-US" dirty="0"/>
              <a:t> and </a:t>
            </a:r>
            <a:r>
              <a:rPr lang="en-US" dirty="0" err="1" smtClean="0"/>
              <a:t>libbfc</a:t>
            </a:r>
            <a:r>
              <a:rPr lang="en-US" dirty="0" smtClean="0"/>
              <a:t> all compiled into a single shared library.</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err="1"/>
              <a:t>Libc</a:t>
            </a:r>
            <a:r>
              <a:rPr lang="en-US" dirty="0"/>
              <a:t>++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97" y="4267200"/>
            <a:ext cx="7484806" cy="2667000"/>
          </a:xfrm>
          <a:prstGeom prst="rect">
            <a:avLst/>
          </a:prstGeom>
        </p:spPr>
      </p:pic>
    </p:spTree>
    <p:extLst>
      <p:ext uri="{BB962C8B-B14F-4D97-AF65-F5344CB8AC3E}">
        <p14:creationId xmlns:p14="http://schemas.microsoft.com/office/powerpoint/2010/main" val="146165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Motivation</a:t>
            </a:r>
          </a:p>
          <a:p>
            <a:r>
              <a:rPr lang="en-US" dirty="0" smtClean="0"/>
              <a:t>C++ Environment</a:t>
            </a:r>
          </a:p>
          <a:p>
            <a:r>
              <a:rPr lang="en-US" dirty="0" smtClean="0"/>
              <a:t>Bareflank Manager (BFM)</a:t>
            </a:r>
          </a:p>
          <a:p>
            <a:r>
              <a:rPr lang="en-US" dirty="0" smtClean="0"/>
              <a:t>Drivers</a:t>
            </a:r>
          </a:p>
          <a:p>
            <a:r>
              <a:rPr lang="en-US" dirty="0" smtClean="0"/>
              <a:t>VMM</a:t>
            </a:r>
          </a:p>
          <a:p>
            <a:r>
              <a:rPr lang="en-US" dirty="0"/>
              <a:t>Unit </a:t>
            </a:r>
            <a:r>
              <a:rPr lang="en-US" dirty="0" smtClean="0"/>
              <a:t>Tests</a:t>
            </a:r>
          </a:p>
          <a:p>
            <a:r>
              <a:rPr lang="en-US" dirty="0" smtClean="0"/>
              <a:t>Extending the VMM</a:t>
            </a:r>
          </a:p>
          <a:p>
            <a:r>
              <a:rPr lang="en-US" dirty="0" smtClean="0"/>
              <a:t>Future</a:t>
            </a:r>
          </a:p>
          <a:p>
            <a:r>
              <a:rPr lang="en-US" dirty="0" smtClean="0"/>
              <a:t>Questions</a:t>
            </a:r>
          </a:p>
        </p:txBody>
      </p:sp>
      <p:sp>
        <p:nvSpPr>
          <p:cNvPr id="3" name="Text Placeholder 2"/>
          <p:cNvSpPr>
            <a:spLocks noGrp="1"/>
          </p:cNvSpPr>
          <p:nvPr>
            <p:ph type="body" sz="quarter" idx="10"/>
          </p:nvPr>
        </p:nvSpPr>
        <p:spPr/>
        <p:txBody>
          <a:bodyPr/>
          <a:lstStyle/>
          <a:p>
            <a:r>
              <a:rPr lang="en-US" dirty="0" smtClean="0"/>
              <a:t>Outline</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0136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problem with this approach is some symbols are missing from </a:t>
            </a:r>
            <a:r>
              <a:rPr lang="en-US" dirty="0" err="1" smtClean="0"/>
              <a:t>libc</a:t>
            </a:r>
            <a:r>
              <a:rPr lang="en-US" dirty="0" smtClean="0"/>
              <a:t>++</a:t>
            </a:r>
            <a:r>
              <a:rPr lang="en-US" dirty="0" err="1" smtClean="0"/>
              <a:t>abi</a:t>
            </a:r>
            <a:r>
              <a:rPr lang="en-US" dirty="0" smtClean="0"/>
              <a:t> as it is statically linked. </a:t>
            </a:r>
          </a:p>
          <a:p>
            <a:endParaRPr lang="en-US" sz="1800" dirty="0"/>
          </a:p>
          <a:p>
            <a:r>
              <a:rPr lang="en-US" dirty="0" smtClean="0"/>
              <a:t>To solve this, future versions of Bareflank will provide it’s own </a:t>
            </a:r>
            <a:r>
              <a:rPr lang="en-US" dirty="0" err="1" smtClean="0"/>
              <a:t>libc</a:t>
            </a:r>
            <a:r>
              <a:rPr lang="en-US" dirty="0" smtClean="0"/>
              <a:t> which will enable </a:t>
            </a:r>
            <a:r>
              <a:rPr lang="en-US" dirty="0" err="1" smtClean="0"/>
              <a:t>libc</a:t>
            </a:r>
            <a:r>
              <a:rPr lang="en-US" dirty="0" smtClean="0"/>
              <a:t>, </a:t>
            </a:r>
            <a:r>
              <a:rPr lang="en-US" dirty="0" err="1" smtClean="0"/>
              <a:t>libc</a:t>
            </a:r>
            <a:r>
              <a:rPr lang="en-US" dirty="0" smtClean="0"/>
              <a:t>++ and </a:t>
            </a:r>
            <a:r>
              <a:rPr lang="en-US" dirty="0" err="1" smtClean="0"/>
              <a:t>libc</a:t>
            </a:r>
            <a:r>
              <a:rPr lang="en-US" dirty="0" smtClean="0"/>
              <a:t>++</a:t>
            </a:r>
            <a:r>
              <a:rPr lang="en-US" dirty="0" err="1" smtClean="0"/>
              <a:t>abi</a:t>
            </a:r>
            <a:r>
              <a:rPr lang="en-US" dirty="0" smtClean="0"/>
              <a:t> to all be loaded as individual shared libraries</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err="1"/>
              <a:t>Libc</a:t>
            </a:r>
            <a:r>
              <a:rPr lang="en-US" dirty="0"/>
              <a:t>++ Structure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5236464"/>
            <a:ext cx="7955280" cy="1316736"/>
          </a:xfrm>
          <a:prstGeom prst="rect">
            <a:avLst/>
          </a:prstGeom>
        </p:spPr>
      </p:pic>
    </p:spTree>
    <p:extLst>
      <p:ext uri="{BB962C8B-B14F-4D97-AF65-F5344CB8AC3E}">
        <p14:creationId xmlns:p14="http://schemas.microsoft.com/office/powerpoint/2010/main" val="1520828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Bareflank comes with a custom ELF loader to load the VMM into the running kernel</a:t>
            </a:r>
            <a:endParaRPr lang="en-US" dirty="0"/>
          </a:p>
        </p:txBody>
      </p:sp>
      <p:sp>
        <p:nvSpPr>
          <p:cNvPr id="8" name="Text Placeholder 7"/>
          <p:cNvSpPr>
            <a:spLocks noGrp="1"/>
          </p:cNvSpPr>
          <p:nvPr>
            <p:ph type="body" sz="quarter" idx="12"/>
          </p:nvPr>
        </p:nvSpPr>
        <p:spPr/>
        <p:txBody>
          <a:bodyPr/>
          <a:lstStyle/>
          <a:p>
            <a:r>
              <a:rPr lang="en-US" dirty="0" smtClean="0"/>
              <a:t>ELF Loader</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831" y="2819400"/>
            <a:ext cx="5396738" cy="4204109"/>
          </a:xfrm>
          <a:prstGeom prst="rect">
            <a:avLst/>
          </a:prstGeom>
        </p:spPr>
      </p:pic>
    </p:spTree>
    <p:extLst>
      <p:ext uri="{BB962C8B-B14F-4D97-AF65-F5344CB8AC3E}">
        <p14:creationId xmlns:p14="http://schemas.microsoft.com/office/powerpoint/2010/main" val="1208073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Each ELF file is divided into a set of “sections”. </a:t>
            </a:r>
          </a:p>
          <a:p>
            <a:endParaRPr lang="en-US" sz="1400" dirty="0" smtClean="0"/>
          </a:p>
          <a:p>
            <a:r>
              <a:rPr lang="en-US" dirty="0" smtClean="0"/>
              <a:t>Each section provides different resources that are needed to execute the code in the ELF file</a:t>
            </a:r>
          </a:p>
          <a:p>
            <a:endParaRPr lang="en-US" sz="1400" dirty="0"/>
          </a:p>
          <a:p>
            <a:r>
              <a:rPr lang="en-US" dirty="0" smtClean="0"/>
              <a:t>Examples include:</a:t>
            </a:r>
          </a:p>
          <a:p>
            <a:pPr lvl="1"/>
            <a:r>
              <a:rPr lang="en-US" dirty="0" smtClean="0"/>
              <a:t>.text</a:t>
            </a:r>
          </a:p>
          <a:p>
            <a:pPr lvl="1"/>
            <a:r>
              <a:rPr lang="en-US" dirty="0" smtClean="0"/>
              <a:t>.data</a:t>
            </a:r>
          </a:p>
          <a:p>
            <a:pPr lvl="1"/>
            <a:r>
              <a:rPr lang="en-US" dirty="0" smtClean="0"/>
              <a:t>.dynamic</a:t>
            </a:r>
          </a:p>
          <a:p>
            <a:pPr lvl="1"/>
            <a:r>
              <a:rPr lang="en-US" dirty="0" smtClean="0"/>
              <a:t>.</a:t>
            </a:r>
            <a:r>
              <a:rPr lang="en-US" dirty="0" err="1" smtClean="0"/>
              <a:t>ctors</a:t>
            </a:r>
            <a:r>
              <a:rPr lang="en-US" dirty="0" smtClean="0"/>
              <a:t>/.</a:t>
            </a:r>
            <a:r>
              <a:rPr lang="en-US" dirty="0" err="1" smtClean="0"/>
              <a:t>dtors</a:t>
            </a:r>
            <a:endParaRPr lang="en-US" dirty="0" smtClean="0"/>
          </a:p>
          <a:p>
            <a:pPr lvl="1"/>
            <a:r>
              <a:rPr lang="en-US" dirty="0" smtClean="0"/>
              <a:t>.</a:t>
            </a:r>
            <a:r>
              <a:rPr lang="en-US" dirty="0" err="1" smtClean="0"/>
              <a:t>eh_frame</a:t>
            </a:r>
            <a:endParaRPr lang="en-US" dirty="0"/>
          </a:p>
        </p:txBody>
      </p:sp>
      <p:sp>
        <p:nvSpPr>
          <p:cNvPr id="3" name="Text Placeholder 2"/>
          <p:cNvSpPr>
            <a:spLocks noGrp="1"/>
          </p:cNvSpPr>
          <p:nvPr>
            <p:ph type="body" sz="quarter" idx="12"/>
          </p:nvPr>
        </p:nvSpPr>
        <p:spPr/>
        <p:txBody>
          <a:bodyPr/>
          <a:lstStyle/>
          <a:p>
            <a:r>
              <a:rPr lang="en-US" dirty="0" smtClean="0"/>
              <a:t>ELF Loader</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2"/>
          </a:xfrm>
          <a:prstGeom prst="rect">
            <a:avLst/>
          </a:prstGeom>
        </p:spPr>
      </p:pic>
    </p:spTree>
    <p:extLst>
      <p:ext uri="{BB962C8B-B14F-4D97-AF65-F5344CB8AC3E}">
        <p14:creationId xmlns:p14="http://schemas.microsoft.com/office/powerpoint/2010/main" val="1002960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103" y="1554480"/>
            <a:ext cx="7350195" cy="6217920"/>
          </a:xfrm>
          <a:prstGeom prst="rect">
            <a:avLst/>
          </a:prstGeom>
        </p:spPr>
      </p:pic>
    </p:spTree>
    <p:extLst>
      <p:ext uri="{BB962C8B-B14F-4D97-AF65-F5344CB8AC3E}">
        <p14:creationId xmlns:p14="http://schemas.microsoft.com/office/powerpoint/2010/main" val="647542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In an ELF file, all of the sections are grouped into “segments” (also called program headers)</a:t>
            </a:r>
          </a:p>
          <a:p>
            <a:endParaRPr lang="en-US" sz="1400" dirty="0" smtClean="0"/>
          </a:p>
          <a:p>
            <a:r>
              <a:rPr lang="en-US" dirty="0" smtClean="0"/>
              <a:t>Each segment provides the ELF loader with instructions as to where to load the segment as well as what type of memory to load the segment into</a:t>
            </a:r>
          </a:p>
          <a:p>
            <a:endParaRPr lang="en-US" sz="1400" dirty="0" smtClean="0"/>
          </a:p>
          <a:p>
            <a:r>
              <a:rPr lang="en-US" dirty="0" smtClean="0"/>
              <a:t>For Bareflank, all of the modules have a ”R/W” and a “R/E” segment</a:t>
            </a:r>
            <a:endParaRPr lang="en-US" dirty="0"/>
          </a:p>
        </p:txBody>
      </p:sp>
      <p:sp>
        <p:nvSpPr>
          <p:cNvPr id="3" name="Text Placeholder 2"/>
          <p:cNvSpPr>
            <a:spLocks noGrp="1"/>
          </p:cNvSpPr>
          <p:nvPr>
            <p:ph type="body" sz="quarter" idx="12"/>
          </p:nvPr>
        </p:nvSpPr>
        <p:spPr/>
        <p:txBody>
          <a:bodyPr/>
          <a:lstStyle/>
          <a:p>
            <a:r>
              <a:rPr lang="en-US" dirty="0" smtClean="0"/>
              <a:t>ELF Loader</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1"/>
          </a:xfrm>
          <a:prstGeom prst="rect">
            <a:avLst/>
          </a:prstGeom>
        </p:spPr>
      </p:pic>
    </p:spTree>
    <p:extLst>
      <p:ext uri="{BB962C8B-B14F-4D97-AF65-F5344CB8AC3E}">
        <p14:creationId xmlns:p14="http://schemas.microsoft.com/office/powerpoint/2010/main" val="321596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10058400" cy="5899282"/>
          </a:xfrm>
          <a:prstGeom prst="rect">
            <a:avLst/>
          </a:prstGeom>
        </p:spPr>
      </p:pic>
      <p:sp>
        <p:nvSpPr>
          <p:cNvPr id="4" name="Rectangle 3"/>
          <p:cNvSpPr/>
          <p:nvPr/>
        </p:nvSpPr>
        <p:spPr>
          <a:xfrm>
            <a:off x="838200" y="4038600"/>
            <a:ext cx="8001000" cy="533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463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To handle global constructor / destructors, each ELF file (that needs it) has a .</a:t>
            </a:r>
            <a:r>
              <a:rPr lang="en-US" dirty="0" err="1" smtClean="0"/>
              <a:t>ctor</a:t>
            </a:r>
            <a:r>
              <a:rPr lang="en-US" dirty="0"/>
              <a:t> </a:t>
            </a:r>
            <a:r>
              <a:rPr lang="en-US" dirty="0" smtClean="0"/>
              <a:t>/ .</a:t>
            </a:r>
            <a:r>
              <a:rPr lang="en-US" dirty="0" err="1" smtClean="0"/>
              <a:t>dtor</a:t>
            </a:r>
            <a:r>
              <a:rPr lang="en-US" dirty="0" smtClean="0"/>
              <a:t> section, or in the case of Clang / LLVM, a .</a:t>
            </a:r>
            <a:r>
              <a:rPr lang="en-US" dirty="0" err="1" smtClean="0"/>
              <a:t>init_array</a:t>
            </a:r>
            <a:r>
              <a:rPr lang="en-US" dirty="0" smtClean="0"/>
              <a:t> / .</a:t>
            </a:r>
            <a:r>
              <a:rPr lang="en-US" dirty="0" err="1" smtClean="0"/>
              <a:t>fini_array</a:t>
            </a:r>
            <a:endParaRPr lang="en-US" dirty="0" smtClean="0"/>
          </a:p>
          <a:p>
            <a:endParaRPr lang="en-US" dirty="0"/>
          </a:p>
          <a:p>
            <a:r>
              <a:rPr lang="en-US" dirty="0" smtClean="0"/>
              <a:t>These sections contain a table of void (*</a:t>
            </a:r>
            <a:r>
              <a:rPr lang="en-US" dirty="0" err="1" smtClean="0"/>
              <a:t>func</a:t>
            </a:r>
            <a:r>
              <a:rPr lang="en-US" dirty="0" smtClean="0"/>
              <a:t>)(void) functions. In most cases, only one function is present in each:</a:t>
            </a:r>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0"/>
            <a:ext cx="10058400" cy="2520718"/>
          </a:xfrm>
          <a:prstGeom prst="rect">
            <a:avLst/>
          </a:prstGeom>
        </p:spPr>
      </p:pic>
    </p:spTree>
    <p:extLst>
      <p:ext uri="{BB962C8B-B14F-4D97-AF65-F5344CB8AC3E}">
        <p14:creationId xmlns:p14="http://schemas.microsoft.com/office/powerpoint/2010/main" val="783578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35280" y="1813560"/>
            <a:ext cx="6141720" cy="5181600"/>
          </a:xfrm>
        </p:spPr>
        <p:txBody>
          <a:bodyPr/>
          <a:lstStyle/>
          <a:p>
            <a:r>
              <a:rPr lang="en-US" dirty="0" smtClean="0"/>
              <a:t>These _</a:t>
            </a:r>
            <a:r>
              <a:rPr lang="en-US" dirty="0" err="1" smtClean="0"/>
              <a:t>GLOBAL__sub</a:t>
            </a:r>
            <a:r>
              <a:rPr lang="en-US" dirty="0" smtClean="0"/>
              <a:t> functions handle more than just </a:t>
            </a:r>
            <a:r>
              <a:rPr lang="en-US" dirty="0" err="1" smtClean="0"/>
              <a:t>ctor</a:t>
            </a:r>
            <a:r>
              <a:rPr lang="en-US" dirty="0" smtClean="0"/>
              <a:t> / </a:t>
            </a:r>
            <a:r>
              <a:rPr lang="en-US" dirty="0" err="1" smtClean="0"/>
              <a:t>dtor</a:t>
            </a:r>
            <a:r>
              <a:rPr lang="en-US" dirty="0" smtClean="0"/>
              <a:t> logic, but also include some relocations. </a:t>
            </a:r>
          </a:p>
          <a:p>
            <a:endParaRPr lang="en-US" sz="1000" dirty="0"/>
          </a:p>
          <a:p>
            <a:r>
              <a:rPr lang="en-US" dirty="0" smtClean="0"/>
              <a:t>For example, this code will crash if the _GLOBAL__</a:t>
            </a:r>
            <a:r>
              <a:rPr lang="en-US" dirty="0" err="1" smtClean="0"/>
              <a:t>sub_I_xxx</a:t>
            </a:r>
            <a:r>
              <a:rPr lang="en-US" dirty="0" smtClean="0"/>
              <a:t> function is not executed.</a:t>
            </a:r>
          </a:p>
          <a:p>
            <a:endParaRPr lang="en-US" sz="1000" dirty="0"/>
          </a:p>
          <a:p>
            <a:r>
              <a:rPr lang="en-US" dirty="0" smtClean="0"/>
              <a:t>To support the execution of the </a:t>
            </a:r>
            <a:r>
              <a:rPr lang="en-US" dirty="0" err="1" smtClean="0"/>
              <a:t>ctors</a:t>
            </a:r>
            <a:r>
              <a:rPr lang="en-US" dirty="0" smtClean="0"/>
              <a:t>/</a:t>
            </a:r>
            <a:r>
              <a:rPr lang="en-US" dirty="0" err="1" smtClean="0"/>
              <a:t>dtors</a:t>
            </a:r>
            <a:r>
              <a:rPr lang="en-US" dirty="0" smtClean="0"/>
              <a:t> </a:t>
            </a:r>
            <a:r>
              <a:rPr lang="en-US" dirty="0" err="1" smtClean="0"/>
              <a:t>fucntions</a:t>
            </a:r>
            <a:r>
              <a:rPr lang="en-US" dirty="0" smtClean="0"/>
              <a:t>, Bareflank provides a custom C Runtime Library called </a:t>
            </a:r>
            <a:r>
              <a:rPr lang="en-US" dirty="0" err="1" smtClean="0"/>
              <a:t>bfcrt</a:t>
            </a:r>
            <a:endParaRPr lang="en-US" dirty="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887689"/>
            <a:ext cx="2616200" cy="5033341"/>
          </a:xfrm>
          <a:prstGeom prst="rect">
            <a:avLst/>
          </a:prstGeom>
        </p:spPr>
      </p:pic>
    </p:spTree>
    <p:extLst>
      <p:ext uri="{BB962C8B-B14F-4D97-AF65-F5344CB8AC3E}">
        <p14:creationId xmlns:p14="http://schemas.microsoft.com/office/powerpoint/2010/main" val="5773364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Bareflank C Runtime (</a:t>
            </a:r>
            <a:r>
              <a:rPr lang="en-US" dirty="0" err="1" smtClean="0"/>
              <a:t>bfcrt</a:t>
            </a:r>
            <a:r>
              <a:rPr lang="en-US" dirty="0" smtClean="0"/>
              <a:t>) provides two functions:</a:t>
            </a:r>
          </a:p>
          <a:p>
            <a:pPr lvl="1"/>
            <a:r>
              <a:rPr lang="en-US" dirty="0" err="1" smtClean="0"/>
              <a:t>local_init</a:t>
            </a:r>
            <a:endParaRPr lang="en-US" dirty="0" smtClean="0"/>
          </a:p>
          <a:p>
            <a:pPr lvl="1"/>
            <a:r>
              <a:rPr lang="en-US" dirty="0" err="1" smtClean="0"/>
              <a:t>local_fini</a:t>
            </a:r>
            <a:endParaRPr lang="en-US" dirty="0"/>
          </a:p>
          <a:p>
            <a:pPr lvl="1"/>
            <a:endParaRPr lang="en-US" dirty="0" smtClean="0"/>
          </a:p>
          <a:p>
            <a:r>
              <a:rPr lang="en-US" dirty="0" smtClean="0"/>
              <a:t>This library is compiled as a static library and the GCC/G++ wrapper links this library with every shared library that it compiles and links</a:t>
            </a:r>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C Runtime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5156200"/>
            <a:ext cx="9639300" cy="2616200"/>
          </a:xfrm>
          <a:prstGeom prst="rect">
            <a:avLst/>
          </a:prstGeom>
        </p:spPr>
      </p:pic>
    </p:spTree>
    <p:extLst>
      <p:ext uri="{BB962C8B-B14F-4D97-AF65-F5344CB8AC3E}">
        <p14:creationId xmlns:p14="http://schemas.microsoft.com/office/powerpoint/2010/main" val="12022340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Once each module is loaded and relocated using the ELF loader, each module’s </a:t>
            </a:r>
            <a:r>
              <a:rPr lang="en-US" dirty="0" err="1" smtClean="0"/>
              <a:t>local_init</a:t>
            </a:r>
            <a:r>
              <a:rPr lang="en-US" dirty="0" smtClean="0"/>
              <a:t> function is executed which runs the functions in the .</a:t>
            </a:r>
            <a:r>
              <a:rPr lang="en-US" dirty="0" err="1" smtClean="0"/>
              <a:t>ctor</a:t>
            </a:r>
            <a:r>
              <a:rPr lang="en-US" dirty="0" smtClean="0"/>
              <a:t> table </a:t>
            </a:r>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a:t>C Runtime Library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3568700"/>
            <a:ext cx="5918200" cy="3365500"/>
          </a:xfrm>
          <a:prstGeom prst="rect">
            <a:avLst/>
          </a:prstGeom>
        </p:spPr>
      </p:pic>
    </p:spTree>
    <p:extLst>
      <p:ext uri="{BB962C8B-B14F-4D97-AF65-F5344CB8AC3E}">
        <p14:creationId xmlns:p14="http://schemas.microsoft.com/office/powerpoint/2010/main" val="886116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Hypervisors are used for more than virtualizing servers and running Windows on a Mac</a:t>
            </a:r>
          </a:p>
          <a:p>
            <a:r>
              <a:rPr lang="en-US" dirty="0" smtClean="0"/>
              <a:t>In fact, there is a whole field of research where hypervisors are used without any guest virtual machines. </a:t>
            </a:r>
          </a:p>
          <a:p>
            <a:endParaRPr lang="en-US" dirty="0"/>
          </a:p>
          <a:p>
            <a:pPr lvl="1"/>
            <a:r>
              <a:rPr lang="en-US" dirty="0" err="1" smtClean="0"/>
              <a:t>MoRE</a:t>
            </a:r>
            <a:r>
              <a:rPr lang="en-US" dirty="0" smtClean="0"/>
              <a:t>: </a:t>
            </a:r>
            <a:r>
              <a:rPr lang="en-US" dirty="0">
                <a:hlinkClick r:id="rId2"/>
              </a:rPr>
              <a:t>https://</a:t>
            </a:r>
            <a:r>
              <a:rPr lang="en-US" dirty="0" smtClean="0">
                <a:hlinkClick r:id="rId2"/>
              </a:rPr>
              <a:t>github.com/ainfosec/MoRE</a:t>
            </a:r>
            <a:endParaRPr lang="en-US" dirty="0" smtClean="0"/>
          </a:p>
          <a:p>
            <a:pPr lvl="1"/>
            <a:r>
              <a:rPr lang="en-US" dirty="0" err="1" smtClean="0"/>
              <a:t>SimleVisor</a:t>
            </a:r>
            <a:r>
              <a:rPr lang="en-US" dirty="0" smtClean="0"/>
              <a:t>: </a:t>
            </a:r>
            <a:r>
              <a:rPr lang="en-US" dirty="0">
                <a:hlinkClick r:id="rId3"/>
              </a:rPr>
              <a:t>https://</a:t>
            </a:r>
            <a:r>
              <a:rPr lang="en-US" dirty="0" smtClean="0">
                <a:hlinkClick r:id="rId3"/>
              </a:rPr>
              <a:t>github.com/ionescu007/SimpleVisor</a:t>
            </a:r>
            <a:endParaRPr lang="en-US" dirty="0" smtClean="0"/>
          </a:p>
          <a:p>
            <a:pPr lvl="1"/>
            <a:r>
              <a:rPr lang="en-US" dirty="0" err="1" smtClean="0"/>
              <a:t>HyperPlatform</a:t>
            </a:r>
            <a:r>
              <a:rPr lang="en-US" dirty="0" smtClean="0"/>
              <a:t>: </a:t>
            </a:r>
            <a:r>
              <a:rPr lang="en-US" dirty="0">
                <a:hlinkClick r:id="rId4"/>
              </a:rPr>
              <a:t>https://</a:t>
            </a:r>
            <a:r>
              <a:rPr lang="en-US" dirty="0" smtClean="0">
                <a:hlinkClick r:id="rId4"/>
              </a:rPr>
              <a:t>github.com/tandasat/HyperPlatform</a:t>
            </a:r>
            <a:endParaRPr lang="en-US" dirty="0" smtClean="0"/>
          </a:p>
          <a:p>
            <a:pPr lvl="1"/>
            <a:r>
              <a:rPr lang="en-US" dirty="0" err="1" smtClean="0"/>
              <a:t>HyperBone</a:t>
            </a:r>
            <a:r>
              <a:rPr lang="en-US" dirty="0" smtClean="0"/>
              <a:t>: </a:t>
            </a:r>
            <a:r>
              <a:rPr lang="en-US" dirty="0">
                <a:hlinkClick r:id="rId5"/>
              </a:rPr>
              <a:t>https://</a:t>
            </a:r>
            <a:r>
              <a:rPr lang="en-US" dirty="0" smtClean="0">
                <a:hlinkClick r:id="rId5"/>
              </a:rPr>
              <a:t>github.com/DarthTon/HyperBone</a:t>
            </a:r>
            <a:endParaRPr lang="en-US" dirty="0" smtClean="0"/>
          </a:p>
          <a:p>
            <a:pPr lvl="1"/>
            <a:endParaRPr lang="en-US" dirty="0" smtClean="0"/>
          </a:p>
        </p:txBody>
      </p:sp>
      <p:sp>
        <p:nvSpPr>
          <p:cNvPr id="2" name="Text Placeholder 1"/>
          <p:cNvSpPr>
            <a:spLocks noGrp="1"/>
          </p:cNvSpPr>
          <p:nvPr>
            <p:ph type="body" sz="quarter" idx="10"/>
          </p:nvPr>
        </p:nvSpPr>
        <p:spPr/>
        <p:txBody>
          <a:bodyPr/>
          <a:lstStyle/>
          <a:p>
            <a:r>
              <a:rPr lang="en-US" dirty="0" smtClean="0"/>
              <a:t>Motivation	</a:t>
            </a:r>
            <a:endParaRPr lang="en-US" dirty="0"/>
          </a:p>
        </p:txBody>
      </p:sp>
      <p:sp>
        <p:nvSpPr>
          <p:cNvPr id="5" name="Text Placeholder 4"/>
          <p:cNvSpPr>
            <a:spLocks noGrp="1"/>
          </p:cNvSpPr>
          <p:nvPr>
            <p:ph type="body" sz="quarter" idx="12"/>
          </p:nvPr>
        </p:nvSpPr>
        <p:spPr/>
        <p:txBody>
          <a:bodyPr/>
          <a:lstStyle/>
          <a:p>
            <a:r>
              <a:rPr lang="en-US" dirty="0"/>
              <a:t>Too Focused On Virtual Machines</a:t>
            </a:r>
          </a:p>
        </p:txBody>
      </p:sp>
    </p:spTree>
    <p:extLst>
      <p:ext uri="{BB962C8B-B14F-4D97-AF65-F5344CB8AC3E}">
        <p14:creationId xmlns:p14="http://schemas.microsoft.com/office/powerpoint/2010/main" val="1798791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ELF loader must also deal with weak / strong symbols. </a:t>
            </a:r>
          </a:p>
          <a:p>
            <a:endParaRPr lang="en-US" dirty="0"/>
          </a:p>
          <a:p>
            <a:r>
              <a:rPr lang="en-US" dirty="0" smtClean="0"/>
              <a:t>Some libraries provide functions (symbols) while other libraries consume (i.e. use) functions from other libraries. </a:t>
            </a:r>
          </a:p>
          <a:p>
            <a:endParaRPr lang="en-US" dirty="0"/>
          </a:p>
          <a:p>
            <a:r>
              <a:rPr lang="en-US" dirty="0" smtClean="0"/>
              <a:t>The ELF loader must locate each function and provide every library that uses that function with it’s address (this is part of the relocation process)</a:t>
            </a:r>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spTree>
    <p:extLst>
      <p:ext uri="{BB962C8B-B14F-4D97-AF65-F5344CB8AC3E}">
        <p14:creationId xmlns:p14="http://schemas.microsoft.com/office/powerpoint/2010/main" val="14287820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the same function is defined twice? </a:t>
            </a:r>
          </a:p>
          <a:p>
            <a:endParaRPr lang="en-US" sz="1000" dirty="0"/>
          </a:p>
          <a:p>
            <a:r>
              <a:rPr lang="en-US" dirty="0" smtClean="0"/>
              <a:t>In our case, we pick the first symbol we find. To help with this problem, ELF provides “weak” symbol support. </a:t>
            </a:r>
          </a:p>
          <a:p>
            <a:endParaRPr lang="en-US" sz="1000" dirty="0"/>
          </a:p>
          <a:p>
            <a:r>
              <a:rPr lang="en-US" dirty="0"/>
              <a:t>Using __attribute__((weak</a:t>
            </a:r>
            <a:r>
              <a:rPr lang="en-US" dirty="0" smtClean="0"/>
              <a:t>)), GCC will mark a function as weak, telling the ELF loader to pick the strong symbol over the weak symbol</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10200"/>
            <a:ext cx="10058400" cy="2165191"/>
          </a:xfrm>
          <a:prstGeom prst="rect">
            <a:avLst/>
          </a:prstGeom>
        </p:spPr>
      </p:pic>
    </p:spTree>
    <p:extLst>
      <p:ext uri="{BB962C8B-B14F-4D97-AF65-F5344CB8AC3E}">
        <p14:creationId xmlns:p14="http://schemas.microsoft.com/office/powerpoint/2010/main" val="1752089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every symbol is defined weak? Turns out the </a:t>
            </a:r>
            <a:r>
              <a:rPr lang="en-US" dirty="0"/>
              <a:t>Itanium C++ </a:t>
            </a:r>
            <a:r>
              <a:rPr lang="en-US" dirty="0" smtClean="0"/>
              <a:t>ABI states that if this happens, you </a:t>
            </a:r>
            <a:r>
              <a:rPr lang="en-US" i="1" dirty="0" smtClean="0"/>
              <a:t>must</a:t>
            </a:r>
            <a:r>
              <a:rPr lang="en-US" dirty="0" smtClean="0"/>
              <a:t> use the same symbol for references in all libraries. </a:t>
            </a:r>
          </a:p>
          <a:p>
            <a:endParaRPr lang="en-US" sz="1000" dirty="0"/>
          </a:p>
          <a:p>
            <a:r>
              <a:rPr lang="en-US" dirty="0" smtClean="0"/>
              <a:t>The reason for this is GCC marks all </a:t>
            </a:r>
            <a:r>
              <a:rPr lang="en-US" dirty="0" err="1" smtClean="0"/>
              <a:t>std</a:t>
            </a:r>
            <a:r>
              <a:rPr lang="en-US" dirty="0"/>
              <a:t>::</a:t>
            </a:r>
            <a:r>
              <a:rPr lang="en-US" dirty="0" err="1"/>
              <a:t>type_info</a:t>
            </a:r>
            <a:r>
              <a:rPr lang="en-US" dirty="0"/>
              <a:t> </a:t>
            </a:r>
            <a:r>
              <a:rPr lang="en-US" dirty="0" smtClean="0"/>
              <a:t> symbols as weak and </a:t>
            </a:r>
            <a:r>
              <a:rPr lang="en-US" dirty="0" err="1" smtClean="0"/>
              <a:t>dynamic_cast</a:t>
            </a:r>
            <a:r>
              <a:rPr lang="en-US" dirty="0" smtClean="0"/>
              <a:t> relies on this when it is doing it’s pointer comparisons. </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35" y="4876800"/>
            <a:ext cx="6147531" cy="2225040"/>
          </a:xfrm>
          <a:prstGeom prst="rect">
            <a:avLst/>
          </a:prstGeom>
        </p:spPr>
      </p:pic>
    </p:spTree>
    <p:extLst>
      <p:ext uri="{BB962C8B-B14F-4D97-AF65-F5344CB8AC3E}">
        <p14:creationId xmlns:p14="http://schemas.microsoft.com/office/powerpoint/2010/main" val="653979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https</a:t>
            </a:r>
            <a:r>
              <a:rPr lang="en-US" dirty="0"/>
              <a:t>://</a:t>
            </a:r>
            <a:r>
              <a:rPr lang="en-US" dirty="0" err="1"/>
              <a:t>llvm.org</a:t>
            </a:r>
            <a:r>
              <a:rPr lang="en-US" dirty="0"/>
              <a:t>/bugs/</a:t>
            </a:r>
            <a:r>
              <a:rPr lang="en-US" dirty="0" err="1"/>
              <a:t>show_bug.cgi?id</a:t>
            </a:r>
            <a:r>
              <a:rPr lang="en-US" dirty="0"/>
              <a:t>=26785</a:t>
            </a:r>
            <a:endParaRPr lang="en-US" dirty="0" smtClean="0"/>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63" y="2997200"/>
            <a:ext cx="5654675" cy="3479800"/>
          </a:xfrm>
          <a:prstGeom prst="rect">
            <a:avLst/>
          </a:prstGeom>
        </p:spPr>
      </p:pic>
    </p:spTree>
    <p:extLst>
      <p:ext uri="{BB962C8B-B14F-4D97-AF65-F5344CB8AC3E}">
        <p14:creationId xmlns:p14="http://schemas.microsoft.com/office/powerpoint/2010/main" val="1944134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ELF Loader Limitations:</a:t>
            </a:r>
          </a:p>
          <a:p>
            <a:endParaRPr lang="en-US" sz="1200" dirty="0"/>
          </a:p>
          <a:p>
            <a:pPr lvl="1">
              <a:lnSpc>
                <a:spcPts val="3240"/>
              </a:lnSpc>
            </a:pPr>
            <a:r>
              <a:rPr lang="en-US" dirty="0" smtClean="0"/>
              <a:t>Currently the ELF loader does not do Lazy Loading (for many reasons). For more information on what </a:t>
            </a:r>
            <a:r>
              <a:rPr lang="en-US" dirty="0"/>
              <a:t>this is: </a:t>
            </a:r>
            <a:r>
              <a:rPr lang="en-US" dirty="0">
                <a:hlinkClick r:id="rId2"/>
              </a:rPr>
              <a:t>http://eli.thegreenplace.net/2011/11/03/position-independent-code-pic-in-shared-libraries</a:t>
            </a:r>
            <a:r>
              <a:rPr lang="en-US" dirty="0" smtClean="0">
                <a:hlinkClick r:id="rId2"/>
              </a:rPr>
              <a:t>/</a:t>
            </a:r>
            <a:endParaRPr lang="en-US" dirty="0" smtClean="0"/>
          </a:p>
          <a:p>
            <a:pPr lvl="1">
              <a:lnSpc>
                <a:spcPts val="3240"/>
              </a:lnSpc>
            </a:pPr>
            <a:r>
              <a:rPr lang="en-US" dirty="0" smtClean="0"/>
              <a:t>Currently the ELF loader can only loads shared libraries. There is no binary support. Future version of Bareflank will fix this</a:t>
            </a:r>
          </a:p>
          <a:p>
            <a:pPr lvl="1">
              <a:lnSpc>
                <a:spcPts val="3240"/>
              </a:lnSpc>
            </a:pPr>
            <a:r>
              <a:rPr lang="en-US" dirty="0" smtClean="0"/>
              <a:t>Since Bareflank only supports 64bit, it also requires position independent code (both –</a:t>
            </a:r>
            <a:r>
              <a:rPr lang="en-US" dirty="0" err="1" smtClean="0"/>
              <a:t>fpic</a:t>
            </a:r>
            <a:r>
              <a:rPr lang="en-US" dirty="0" smtClean="0"/>
              <a:t> and eventually –</a:t>
            </a:r>
            <a:r>
              <a:rPr lang="en-US" dirty="0" err="1" smtClean="0"/>
              <a:t>fpie</a:t>
            </a:r>
            <a:r>
              <a:rPr lang="en-US" dirty="0" smtClean="0"/>
              <a:t>)</a:t>
            </a:r>
          </a:p>
          <a:p>
            <a:pPr lvl="1">
              <a:lnSpc>
                <a:spcPts val="3240"/>
              </a:lnSpc>
            </a:pPr>
            <a:r>
              <a:rPr lang="en-US" dirty="0" smtClean="0"/>
              <a:t>Currently the ELF loader only supports Intel/AMD. Future versions of Bareflank will be adding ARM support</a:t>
            </a:r>
          </a:p>
        </p:txBody>
      </p:sp>
      <p:sp>
        <p:nvSpPr>
          <p:cNvPr id="2" name="Text Placeholder 1"/>
          <p:cNvSpPr>
            <a:spLocks noGrp="1"/>
          </p:cNvSpPr>
          <p:nvPr>
            <p:ph type="body" sz="quarter" idx="10"/>
          </p:nvPr>
        </p:nvSpPr>
        <p:spPr/>
        <p:txBody>
          <a:bodyPr/>
          <a:lstStyle/>
          <a:p>
            <a:r>
              <a:rPr lang="en-US" dirty="0" smtClean="0"/>
              <a:t>C++ Environment</a:t>
            </a:r>
            <a:endParaRPr lang="en-US" dirty="0"/>
          </a:p>
        </p:txBody>
      </p:sp>
      <p:sp>
        <p:nvSpPr>
          <p:cNvPr id="5" name="Text Placeholder 4"/>
          <p:cNvSpPr>
            <a:spLocks noGrp="1"/>
          </p:cNvSpPr>
          <p:nvPr>
            <p:ph type="body" sz="quarter" idx="12"/>
          </p:nvPr>
        </p:nvSpPr>
        <p:spPr/>
        <p:txBody>
          <a:bodyPr/>
          <a:lstStyle/>
          <a:p>
            <a:r>
              <a:rPr lang="en-US" dirty="0" smtClean="0"/>
              <a:t>ELF Loader</a:t>
            </a:r>
            <a:endParaRPr lang="en-US" dirty="0"/>
          </a:p>
        </p:txBody>
      </p:sp>
    </p:spTree>
    <p:extLst>
      <p:ext uri="{BB962C8B-B14F-4D97-AF65-F5344CB8AC3E}">
        <p14:creationId xmlns:p14="http://schemas.microsoft.com/office/powerpoint/2010/main" val="1639088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 exception support is provided by three layers:</a:t>
            </a:r>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944" y="2822448"/>
            <a:ext cx="6382512" cy="3883152"/>
          </a:xfrm>
          <a:prstGeom prst="rect">
            <a:avLst/>
          </a:prstGeom>
        </p:spPr>
      </p:pic>
    </p:spTree>
    <p:extLst>
      <p:ext uri="{BB962C8B-B14F-4D97-AF65-F5344CB8AC3E}">
        <p14:creationId xmlns:p14="http://schemas.microsoft.com/office/powerpoint/2010/main" val="13155796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1 is provided by the C++ compiler itself. When you call “throw xxx” the compiler compiles this into a set of assembly instructions which result in a call to:</a:t>
            </a:r>
          </a:p>
          <a:p>
            <a:endParaRPr lang="en-US" dirty="0"/>
          </a:p>
          <a:p>
            <a:pPr lvl="1"/>
            <a:r>
              <a:rPr lang="en-US" dirty="0" smtClean="0"/>
              <a:t>__</a:t>
            </a:r>
            <a:r>
              <a:rPr lang="en-US" dirty="0" err="1" smtClean="0"/>
              <a:t>cxa_allocate_exception</a:t>
            </a:r>
            <a:endParaRPr lang="en-US" dirty="0" smtClean="0"/>
          </a:p>
          <a:p>
            <a:pPr lvl="1"/>
            <a:r>
              <a:rPr lang="en-US" dirty="0" smtClean="0"/>
              <a:t>__</a:t>
            </a:r>
            <a:r>
              <a:rPr lang="en-US" dirty="0" err="1" smtClean="0"/>
              <a:t>cxa_throw</a:t>
            </a:r>
            <a:endParaRPr lang="en-US" dirty="0" smtClean="0"/>
          </a:p>
          <a:p>
            <a:pPr lvl="1"/>
            <a:endParaRPr lang="en-US" dirty="0"/>
          </a:p>
          <a:p>
            <a:r>
              <a:rPr lang="en-US" dirty="0" smtClean="0"/>
              <a:t>These __</a:t>
            </a:r>
            <a:r>
              <a:rPr lang="en-US" dirty="0" err="1" smtClean="0"/>
              <a:t>cxa_xxx</a:t>
            </a:r>
            <a:r>
              <a:rPr lang="en-US" dirty="0" smtClean="0"/>
              <a:t> functions are provided by Layer 2, which in this case is the </a:t>
            </a:r>
            <a:r>
              <a:rPr lang="en-US" dirty="0" err="1" smtClean="0"/>
              <a:t>libc</a:t>
            </a:r>
            <a:r>
              <a:rPr lang="en-US" dirty="0" smtClean="0"/>
              <a:t>++</a:t>
            </a:r>
            <a:r>
              <a:rPr lang="en-US" dirty="0" err="1" smtClean="0"/>
              <a:t>abi</a:t>
            </a:r>
            <a:r>
              <a:rPr lang="en-US" dirty="0"/>
              <a:t> </a:t>
            </a:r>
            <a:r>
              <a:rPr lang="en-US" dirty="0" smtClean="0"/>
              <a:t>library. </a:t>
            </a:r>
          </a:p>
          <a:p>
            <a:r>
              <a:rPr lang="en-US" dirty="0">
                <a:hlinkClick r:id="rId2"/>
              </a:rPr>
              <a:t>http://</a:t>
            </a:r>
            <a:r>
              <a:rPr lang="en-US" dirty="0" smtClean="0">
                <a:hlinkClick r:id="rId2"/>
              </a:rPr>
              <a:t>libcxxabi.llvm.org/spec.html</a:t>
            </a:r>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874718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2 is architecture independent, yet C++ exceptions have to unwind the stack, which requires architectural knowledge. </a:t>
            </a:r>
          </a:p>
          <a:p>
            <a:endParaRPr lang="en-US" sz="1800" dirty="0"/>
          </a:p>
          <a:p>
            <a:r>
              <a:rPr lang="en-US" dirty="0" smtClean="0"/>
              <a:t>To support this Layer 2 calls into Layer 3 functions, which on x86_64 is defined by the IA64 C++ ABI. </a:t>
            </a:r>
            <a:r>
              <a:rPr lang="en-US" dirty="0" smtClean="0">
                <a:hlinkClick r:id="rId2"/>
              </a:rPr>
              <a:t>https</a:t>
            </a:r>
            <a:r>
              <a:rPr lang="en-US" dirty="0">
                <a:hlinkClick r:id="rId2"/>
              </a:rPr>
              <a:t>://mentorembedded.github.io/cxx-abi/abi.html</a:t>
            </a:r>
            <a:endParaRPr lang="en-US" dirty="0"/>
          </a:p>
          <a:p>
            <a:endParaRPr lang="en-US" sz="1800" dirty="0"/>
          </a:p>
          <a:p>
            <a:r>
              <a:rPr lang="en-US" dirty="0" smtClean="0"/>
              <a:t>In this case, _</a:t>
            </a:r>
            <a:r>
              <a:rPr lang="en-US" dirty="0" err="1" smtClean="0"/>
              <a:t>Unwind_RaiseException</a:t>
            </a:r>
            <a:r>
              <a:rPr lang="en-US" dirty="0" smtClean="0"/>
              <a:t> is called which resides in the “unwind” library and actually performs the stack unwinding</a:t>
            </a:r>
          </a:p>
          <a:p>
            <a:endParaRPr lang="en-US" dirty="0" smtClean="0">
              <a:hlinkClick r:id="rId2"/>
            </a:endParaRPr>
          </a:p>
          <a:p>
            <a:endParaRPr lang="en-US" dirty="0" smtClean="0"/>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13635964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Currently the three major libraries that provide Layer 3 support include:</a:t>
            </a:r>
            <a:endParaRPr lang="en-US" dirty="0"/>
          </a:p>
          <a:p>
            <a:pPr lvl="1"/>
            <a:r>
              <a:rPr lang="en-US" dirty="0" err="1" smtClean="0"/>
              <a:t>Libgcc</a:t>
            </a:r>
            <a:endParaRPr lang="en-US" dirty="0" smtClean="0"/>
          </a:p>
          <a:p>
            <a:pPr lvl="1"/>
            <a:r>
              <a:rPr lang="en-US" dirty="0" err="1" smtClean="0"/>
              <a:t>Libunwind</a:t>
            </a:r>
            <a:r>
              <a:rPr lang="en-US" dirty="0" smtClean="0"/>
              <a:t> (Google)</a:t>
            </a:r>
          </a:p>
          <a:p>
            <a:pPr lvl="1"/>
            <a:r>
              <a:rPr lang="en-US" dirty="0" err="1"/>
              <a:t>Libunwind</a:t>
            </a:r>
            <a:r>
              <a:rPr lang="en-US" dirty="0"/>
              <a:t> </a:t>
            </a:r>
            <a:r>
              <a:rPr lang="en-US" dirty="0" smtClean="0"/>
              <a:t>(Apple)</a:t>
            </a:r>
            <a:endParaRPr lang="en-US" dirty="0"/>
          </a:p>
          <a:p>
            <a:endParaRPr lang="en-US" sz="1200" dirty="0" smtClean="0"/>
          </a:p>
          <a:p>
            <a:r>
              <a:rPr lang="en-US" dirty="0" smtClean="0"/>
              <a:t>All three of these libraries are designed for user-space and thus rely on thread support, </a:t>
            </a:r>
            <a:r>
              <a:rPr lang="en-US" dirty="0" err="1" smtClean="0"/>
              <a:t>malloc</a:t>
            </a:r>
            <a:r>
              <a:rPr lang="en-US" dirty="0" smtClean="0"/>
              <a:t>/free, and various other libraries that are not available in our C++ environment</a:t>
            </a:r>
          </a:p>
          <a:p>
            <a:endParaRPr lang="en-US" sz="1200" dirty="0"/>
          </a:p>
          <a:p>
            <a:r>
              <a:rPr lang="en-US" dirty="0" smtClean="0"/>
              <a:t>For these reasons, Bareflank provides a custom, kernel-safe, thread-safe unwind library</a:t>
            </a:r>
            <a:endParaRPr lang="en-US" dirty="0"/>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1028856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 relies on several specs to work:</a:t>
            </a:r>
          </a:p>
          <a:p>
            <a:pPr lvl="1"/>
            <a:endParaRPr lang="en-US" sz="1200" dirty="0" smtClean="0"/>
          </a:p>
          <a:p>
            <a:pPr lvl="1"/>
            <a:r>
              <a:rPr lang="en-US" dirty="0" smtClean="0"/>
              <a:t>DWARF4</a:t>
            </a:r>
            <a:r>
              <a:rPr lang="en-US" dirty="0"/>
              <a:t>: </a:t>
            </a:r>
            <a:r>
              <a:rPr lang="en-US" dirty="0">
                <a:hlinkClick r:id="rId2"/>
              </a:rPr>
              <a:t>http://</a:t>
            </a:r>
            <a:r>
              <a:rPr lang="en-US" dirty="0" smtClean="0">
                <a:hlinkClick r:id="rId2"/>
              </a:rPr>
              <a:t>www.dwarfstd.org/doc/DWARF4.pdf</a:t>
            </a:r>
            <a:endParaRPr lang="en-US" dirty="0" smtClean="0"/>
          </a:p>
          <a:p>
            <a:pPr lvl="1"/>
            <a:r>
              <a:rPr lang="en-US" dirty="0" smtClean="0"/>
              <a:t>LSB</a:t>
            </a:r>
            <a:r>
              <a:rPr lang="en-US" dirty="0"/>
              <a:t>: </a:t>
            </a:r>
            <a:r>
              <a:rPr lang="en-US" dirty="0">
                <a:hlinkClick r:id="rId3"/>
              </a:rPr>
              <a:t>https://</a:t>
            </a:r>
            <a:r>
              <a:rPr lang="en-US" dirty="0" smtClean="0">
                <a:hlinkClick r:id="rId3"/>
              </a:rPr>
              <a:t>refspecs.linuxfoundation.org/LSB_5.0.0/LSB-Core-generic/LSB-Core-generic.pdf</a:t>
            </a:r>
            <a:endParaRPr lang="en-US" dirty="0" smtClean="0"/>
          </a:p>
          <a:p>
            <a:pPr lvl="1"/>
            <a:r>
              <a:rPr lang="en-US" dirty="0" smtClean="0"/>
              <a:t>IA64 C++ Spec: </a:t>
            </a:r>
            <a:r>
              <a:rPr lang="en-US" dirty="0">
                <a:hlinkClick r:id="rId4"/>
              </a:rPr>
              <a:t>https://mentorembedded.github.io/cxx-abi/abi.html</a:t>
            </a:r>
            <a:endParaRPr lang="en-US" dirty="0"/>
          </a:p>
          <a:p>
            <a:pPr lvl="1"/>
            <a:r>
              <a:rPr lang="en-US" dirty="0" smtClean="0"/>
              <a:t>System V Spec: </a:t>
            </a:r>
            <a:r>
              <a:rPr lang="en-US" dirty="0" smtClean="0">
                <a:hlinkClick r:id="rId5"/>
              </a:rPr>
              <a:t>http</a:t>
            </a:r>
            <a:r>
              <a:rPr lang="en-US" dirty="0">
                <a:hlinkClick r:id="rId5"/>
              </a:rPr>
              <a:t>://</a:t>
            </a:r>
            <a:r>
              <a:rPr lang="en-US" dirty="0" smtClean="0">
                <a:hlinkClick r:id="rId5"/>
              </a:rPr>
              <a:t>www.x86-64.org/documentation/abi.pdf</a:t>
            </a:r>
            <a:endParaRPr lang="en-US" dirty="0" smtClean="0"/>
          </a:p>
          <a:p>
            <a:pPr lvl="1"/>
            <a:endParaRPr lang="en-US" dirty="0"/>
          </a:p>
          <a:p>
            <a:r>
              <a:rPr lang="en-US" dirty="0" smtClean="0"/>
              <a:t>In addition to the documentation in these specs, each header file in Bareflank’s unwind library is named after the spec it uses, and documents how it is used. </a:t>
            </a:r>
          </a:p>
          <a:p>
            <a:pPr lvl="1"/>
            <a:endParaRPr lang="en-US" dirty="0" smtClean="0"/>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154556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open source hypervisors focus too much on legacy support and guest virtual machines:</a:t>
            </a:r>
            <a:endParaRPr lang="en-US" dirty="0"/>
          </a:p>
          <a:p>
            <a:pPr lvl="1"/>
            <a:r>
              <a:rPr lang="en-US" dirty="0" smtClean="0"/>
              <a:t>Xen: </a:t>
            </a:r>
            <a:r>
              <a:rPr lang="en-US" dirty="0" smtClean="0">
                <a:hlinkClick r:id="rId2"/>
              </a:rPr>
              <a:t>www.xenproject.org</a:t>
            </a:r>
            <a:endParaRPr lang="en-US" dirty="0" smtClean="0"/>
          </a:p>
          <a:p>
            <a:pPr lvl="1"/>
            <a:r>
              <a:rPr lang="en-US" dirty="0"/>
              <a:t>KVM: </a:t>
            </a:r>
            <a:r>
              <a:rPr lang="en-US" dirty="0">
                <a:hlinkClick r:id="rId3"/>
              </a:rPr>
              <a:t>http://</a:t>
            </a:r>
            <a:r>
              <a:rPr lang="en-US" dirty="0" smtClean="0">
                <a:hlinkClick r:id="rId3"/>
              </a:rPr>
              <a:t>www.linux-kvm.org/page/Main_Page</a:t>
            </a:r>
            <a:endParaRPr lang="en-US" dirty="0" smtClean="0"/>
          </a:p>
          <a:p>
            <a:pPr lvl="1"/>
            <a:r>
              <a:rPr lang="en-US" dirty="0" err="1" smtClean="0"/>
              <a:t>VirtualBox</a:t>
            </a:r>
            <a:r>
              <a:rPr lang="en-US" dirty="0"/>
              <a:t>: </a:t>
            </a:r>
            <a:r>
              <a:rPr lang="en-US" dirty="0">
                <a:hlinkClick r:id="rId4"/>
              </a:rPr>
              <a:t>https://</a:t>
            </a:r>
            <a:r>
              <a:rPr lang="en-US" dirty="0" smtClean="0">
                <a:hlinkClick r:id="rId4"/>
              </a:rPr>
              <a:t>www.virtualbox.org/wiki/Downloads</a:t>
            </a:r>
            <a:endParaRPr lang="en-US" dirty="0"/>
          </a:p>
          <a:p>
            <a:pPr lvl="1"/>
            <a:endParaRPr lang="en-US" dirty="0" smtClean="0"/>
          </a:p>
          <a:p>
            <a:r>
              <a:rPr lang="en-US" dirty="0" smtClean="0"/>
              <a:t>These hypervisors </a:t>
            </a:r>
            <a:r>
              <a:rPr lang="en-US" dirty="0"/>
              <a:t>are painful to work with when conducting less traditional hypervisor </a:t>
            </a:r>
            <a:r>
              <a:rPr lang="en-US" dirty="0" smtClean="0"/>
              <a:t>research.</a:t>
            </a:r>
            <a:endParaRPr lang="en-US" dirty="0"/>
          </a:p>
          <a:p>
            <a:r>
              <a:rPr lang="en-US" dirty="0" smtClean="0"/>
              <a:t>Thus researchers always start the </a:t>
            </a:r>
            <a:r>
              <a:rPr lang="en-US" dirty="0"/>
              <a:t>same way, spending months standing up </a:t>
            </a:r>
            <a:r>
              <a:rPr lang="en-US" dirty="0" smtClean="0"/>
              <a:t>a hypervisor before </a:t>
            </a:r>
            <a:r>
              <a:rPr lang="en-US" dirty="0"/>
              <a:t>working </a:t>
            </a:r>
            <a:r>
              <a:rPr lang="en-US" dirty="0" smtClean="0"/>
              <a:t>the </a:t>
            </a:r>
            <a:r>
              <a:rPr lang="en-US" dirty="0"/>
              <a:t>actual project.</a:t>
            </a:r>
          </a:p>
          <a:p>
            <a:endParaRPr lang="en-US" dirty="0"/>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Too Focused On Virtual Machines (continued)</a:t>
            </a:r>
            <a:endParaRPr lang="en-US" dirty="0"/>
          </a:p>
        </p:txBody>
      </p:sp>
    </p:spTree>
    <p:extLst>
      <p:ext uri="{BB962C8B-B14F-4D97-AF65-F5344CB8AC3E}">
        <p14:creationId xmlns:p14="http://schemas.microsoft.com/office/powerpoint/2010/main" val="976693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library’s job is to reverse the function stack, cleaning up each function as it goes (including destroying locally created C++ objects)</a:t>
            </a:r>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stretch>
            <a:fillRect/>
          </a:stretch>
        </p:blipFill>
        <p:spPr>
          <a:xfrm>
            <a:off x="3168650" y="3810000"/>
            <a:ext cx="3721100" cy="2476500"/>
          </a:xfrm>
          <a:prstGeom prst="rect">
            <a:avLst/>
          </a:prstGeom>
        </p:spPr>
      </p:pic>
    </p:spTree>
    <p:extLst>
      <p:ext uri="{BB962C8B-B14F-4D97-AF65-F5344CB8AC3E}">
        <p14:creationId xmlns:p14="http://schemas.microsoft.com/office/powerpoint/2010/main" val="302754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process starts in </a:t>
            </a:r>
            <a:r>
              <a:rPr lang="en-US" dirty="0" err="1" smtClean="0"/>
              <a:t>bfcrt</a:t>
            </a:r>
            <a:r>
              <a:rPr lang="en-US" dirty="0" smtClean="0"/>
              <a:t>, were a call is made to register the “.</a:t>
            </a:r>
            <a:r>
              <a:rPr lang="en-US" dirty="0" err="1" smtClean="0"/>
              <a:t>eh_frame</a:t>
            </a:r>
            <a:r>
              <a:rPr lang="en-US" dirty="0" smtClean="0"/>
              <a:t>” location and size with the unwinder. </a:t>
            </a:r>
          </a:p>
        </p:txBody>
      </p:sp>
      <p:sp>
        <p:nvSpPr>
          <p:cNvPr id="7" name="Text Placeholder 6"/>
          <p:cNvSpPr>
            <a:spLocks noGrp="1"/>
          </p:cNvSpPr>
          <p:nvPr>
            <p:ph type="body" sz="quarter" idx="12"/>
          </p:nvPr>
        </p:nvSpPr>
        <p:spPr/>
        <p:txBody>
          <a:bodyPr/>
          <a:lstStyle/>
          <a:p>
            <a:r>
              <a:rPr lang="en-US" dirty="0" smtClean="0"/>
              <a:t>Unwind Library</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3505200"/>
            <a:ext cx="5918200" cy="3365500"/>
          </a:xfrm>
          <a:prstGeom prst="rect">
            <a:avLst/>
          </a:prstGeom>
        </p:spPr>
      </p:pic>
      <p:sp>
        <p:nvSpPr>
          <p:cNvPr id="3" name="Rectangle 2"/>
          <p:cNvSpPr/>
          <p:nvPr/>
        </p:nvSpPr>
        <p:spPr>
          <a:xfrm>
            <a:off x="2070100" y="6172200"/>
            <a:ext cx="5918200"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69567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The </a:t>
            </a:r>
            <a:r>
              <a:rPr lang="en-US" dirty="0" smtClean="0"/>
              <a:t>format of the information in “.</a:t>
            </a:r>
            <a:r>
              <a:rPr lang="en-US" dirty="0" err="1" smtClean="0"/>
              <a:t>eh_frame</a:t>
            </a:r>
            <a:r>
              <a:rPr lang="en-US" dirty="0" smtClean="0"/>
              <a:t>” is defined by the LSB and DWARF4 specs. This section stores the instructions on how to undo each stack frame in the code in a DWARF4 compressed format. </a:t>
            </a:r>
          </a:p>
          <a:p>
            <a:endParaRPr lang="en-US" dirty="0"/>
          </a:p>
        </p:txBody>
      </p:sp>
      <p:sp>
        <p:nvSpPr>
          <p:cNvPr id="7" name="Text Placeholder 6"/>
          <p:cNvSpPr>
            <a:spLocks noGrp="1"/>
          </p:cNvSpPr>
          <p:nvPr>
            <p:ph type="body" sz="quarter" idx="12"/>
          </p:nvPr>
        </p:nvSpPr>
        <p:spPr/>
        <p:txBody>
          <a:bodyPr/>
          <a:lstStyle/>
          <a:p>
            <a:r>
              <a:rPr lang="en-US" dirty="0" smtClean="0"/>
              <a:t>Unwind Library (continued)</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566160"/>
            <a:ext cx="5791200" cy="4053840"/>
          </a:xfrm>
          <a:prstGeom prst="rect">
            <a:avLst/>
          </a:prstGeom>
        </p:spPr>
      </p:pic>
    </p:spTree>
    <p:extLst>
      <p:ext uri="{BB962C8B-B14F-4D97-AF65-F5344CB8AC3E}">
        <p14:creationId xmlns:p14="http://schemas.microsoft.com/office/powerpoint/2010/main" val="803274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When an exception is thrown, the unwind library takes the current stack pointer and locates the stack frame information in “.</a:t>
            </a:r>
            <a:r>
              <a:rPr lang="en-US" dirty="0" err="1" smtClean="0"/>
              <a:t>eh_frame</a:t>
            </a:r>
            <a:r>
              <a:rPr lang="en-US" dirty="0" smtClean="0"/>
              <a:t>” for that pointer </a:t>
            </a:r>
          </a:p>
          <a:p>
            <a:endParaRPr lang="en-US" dirty="0"/>
          </a:p>
        </p:txBody>
      </p:sp>
      <p:sp>
        <p:nvSpPr>
          <p:cNvPr id="7" name="Text Placeholder 6"/>
          <p:cNvSpPr>
            <a:spLocks noGrp="1"/>
          </p:cNvSpPr>
          <p:nvPr>
            <p:ph type="body" sz="quarter" idx="12"/>
          </p:nvPr>
        </p:nvSpPr>
        <p:spPr/>
        <p:txBody>
          <a:bodyPr/>
          <a:lstStyle/>
          <a:p>
            <a:r>
              <a:rPr lang="en-US" dirty="0" smtClean="0"/>
              <a:t>Unwind Library (continued)</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3284601"/>
            <a:ext cx="5359400" cy="3954399"/>
          </a:xfrm>
          <a:prstGeom prst="rect">
            <a:avLst/>
          </a:prstGeom>
        </p:spPr>
      </p:pic>
    </p:spTree>
    <p:extLst>
      <p:ext uri="{BB962C8B-B14F-4D97-AF65-F5344CB8AC3E}">
        <p14:creationId xmlns:p14="http://schemas.microsoft.com/office/powerpoint/2010/main" val="18545078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 uses this call frame information to unwind the stack, resulting in a new instruction pointer</a:t>
            </a:r>
          </a:p>
          <a:p>
            <a:endParaRPr lang="en-US" dirty="0"/>
          </a:p>
        </p:txBody>
      </p:sp>
      <p:sp>
        <p:nvSpPr>
          <p:cNvPr id="7" name="Text Placeholder 6"/>
          <p:cNvSpPr>
            <a:spLocks noGrp="1"/>
          </p:cNvSpPr>
          <p:nvPr>
            <p:ph type="body" sz="quarter" idx="12"/>
          </p:nvPr>
        </p:nvSpPr>
        <p:spPr/>
        <p:txBody>
          <a:bodyPr/>
          <a:lstStyle/>
          <a:p>
            <a:r>
              <a:rPr lang="en-US" dirty="0" smtClean="0"/>
              <a:t>Unwind Library (continued)</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550" y="3708400"/>
            <a:ext cx="6337300" cy="2616200"/>
          </a:xfrm>
          <a:prstGeom prst="rect">
            <a:avLst/>
          </a:prstGeom>
        </p:spPr>
      </p:pic>
    </p:spTree>
    <p:extLst>
      <p:ext uri="{BB962C8B-B14F-4D97-AF65-F5344CB8AC3E}">
        <p14:creationId xmlns:p14="http://schemas.microsoft.com/office/powerpoint/2010/main" val="15255534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This process is repeated until the “personality” function tells the unwind library to stop and resume (usually from a catch or RAII destructor). </a:t>
            </a:r>
          </a:p>
          <a:p>
            <a:endParaRPr lang="en-US" dirty="0"/>
          </a:p>
        </p:txBody>
      </p:sp>
      <p:sp>
        <p:nvSpPr>
          <p:cNvPr id="7" name="Text Placeholder 6"/>
          <p:cNvSpPr>
            <a:spLocks noGrp="1"/>
          </p:cNvSpPr>
          <p:nvPr>
            <p:ph type="body" sz="quarter" idx="12"/>
          </p:nvPr>
        </p:nvSpPr>
        <p:spPr/>
        <p:txBody>
          <a:bodyPr/>
          <a:lstStyle/>
          <a:p>
            <a:r>
              <a:rPr lang="en-US" dirty="0" smtClean="0"/>
              <a:t>Unwind Library (continued)</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320243"/>
            <a:ext cx="6388100" cy="3842557"/>
          </a:xfrm>
          <a:prstGeom prst="rect">
            <a:avLst/>
          </a:prstGeom>
        </p:spPr>
      </p:pic>
    </p:spTree>
    <p:extLst>
      <p:ext uri="{BB962C8B-B14F-4D97-AF65-F5344CB8AC3E}">
        <p14:creationId xmlns:p14="http://schemas.microsoft.com/office/powerpoint/2010/main" val="7122357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4861560" cy="5410200"/>
          </a:xfrm>
        </p:spPr>
        <p:txBody>
          <a:bodyPr/>
          <a:lstStyle/>
          <a:p>
            <a:r>
              <a:rPr lang="en-US" dirty="0" smtClean="0"/>
              <a:t>Bareflank also provides a “commit or rollback” class that can be used to undo state changes (instead of using </a:t>
            </a:r>
            <a:r>
              <a:rPr lang="en-US" dirty="0" err="1" smtClean="0"/>
              <a:t>goto</a:t>
            </a:r>
            <a:r>
              <a:rPr lang="en-US" dirty="0" smtClean="0"/>
              <a:t>). </a:t>
            </a:r>
          </a:p>
          <a:p>
            <a:endParaRPr lang="en-US" sz="1200" dirty="0"/>
          </a:p>
          <a:p>
            <a:r>
              <a:rPr lang="en-US" dirty="0" smtClean="0"/>
              <a:t>Simply define an instance of the class and provide the rollback code. </a:t>
            </a:r>
          </a:p>
          <a:p>
            <a:endParaRPr lang="en-US" sz="1200" dirty="0"/>
          </a:p>
          <a:p>
            <a:r>
              <a:rPr lang="en-US" dirty="0" smtClean="0"/>
              <a:t>If commit is not called, when the instance is destroyed, the rollback code is called</a:t>
            </a:r>
            <a:endParaRPr lang="en-US" dirty="0"/>
          </a:p>
        </p:txBody>
      </p:sp>
      <p:sp>
        <p:nvSpPr>
          <p:cNvPr id="7" name="Text Placeholder 6"/>
          <p:cNvSpPr>
            <a:spLocks noGrp="1"/>
          </p:cNvSpPr>
          <p:nvPr>
            <p:ph type="body" sz="quarter" idx="12"/>
          </p:nvPr>
        </p:nvSpPr>
        <p:spPr/>
        <p:txBody>
          <a:bodyPr/>
          <a:lstStyle/>
          <a:p>
            <a:r>
              <a:rPr lang="en-US" dirty="0" smtClean="0"/>
              <a:t>Commit or Rollback</a:t>
            </a:r>
            <a:endParaRPr lang="en-US" dirty="0"/>
          </a:p>
        </p:txBody>
      </p:sp>
      <p:sp>
        <p:nvSpPr>
          <p:cNvPr id="5" name="Text Placeholder 4"/>
          <p:cNvSpPr>
            <a:spLocks noGrp="1"/>
          </p:cNvSpPr>
          <p:nvPr>
            <p:ph type="body" sz="quarter" idx="10"/>
          </p:nvPr>
        </p:nvSpPr>
        <p:spPr/>
        <p:txBody>
          <a:bodyPr/>
          <a:lstStyle/>
          <a:p>
            <a:r>
              <a:rPr lang="en-US" dirty="0" smtClean="0"/>
              <a:t>C++ Environment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705" y="1752600"/>
            <a:ext cx="4088895" cy="5638800"/>
          </a:xfrm>
          <a:prstGeom prst="rect">
            <a:avLst/>
          </a:prstGeom>
        </p:spPr>
      </p:pic>
      <p:cxnSp>
        <p:nvCxnSpPr>
          <p:cNvPr id="4" name="Straight Arrow Connector 3"/>
          <p:cNvCxnSpPr/>
          <p:nvPr/>
        </p:nvCxnSpPr>
        <p:spPr>
          <a:xfrm>
            <a:off x="5181600" y="3733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a:off x="5181600" y="4495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181600" y="6019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5181600" y="69342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34312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There are some limitations with Bareflank’s C++ environment:</a:t>
            </a:r>
          </a:p>
          <a:p>
            <a:endParaRPr lang="en-US" sz="1000" dirty="0"/>
          </a:p>
          <a:p>
            <a:pPr lvl="1"/>
            <a:r>
              <a:rPr lang="en-US" dirty="0" smtClean="0"/>
              <a:t>There is no support for </a:t>
            </a:r>
            <a:r>
              <a:rPr lang="en-US" dirty="0" err="1" smtClean="0"/>
              <a:t>libc</a:t>
            </a:r>
            <a:r>
              <a:rPr lang="en-US" dirty="0" smtClean="0"/>
              <a:t>. This library only exists to support </a:t>
            </a:r>
            <a:r>
              <a:rPr lang="en-US" dirty="0" err="1" smtClean="0"/>
              <a:t>libc</a:t>
            </a:r>
            <a:r>
              <a:rPr lang="en-US" dirty="0" smtClean="0"/>
              <a:t>++ and future versions of Bareflank are likely to continue to remove </a:t>
            </a:r>
            <a:r>
              <a:rPr lang="en-US" dirty="0" err="1" smtClean="0"/>
              <a:t>libc</a:t>
            </a:r>
            <a:r>
              <a:rPr lang="en-US" dirty="0" smtClean="0"/>
              <a:t> functions over time</a:t>
            </a:r>
          </a:p>
          <a:p>
            <a:pPr lvl="1"/>
            <a:endParaRPr lang="en-US" sz="1000" dirty="0" smtClean="0"/>
          </a:p>
          <a:p>
            <a:pPr lvl="1"/>
            <a:r>
              <a:rPr lang="en-US" dirty="0" smtClean="0"/>
              <a:t>Not all C++ STL functionality is supported (e.g. </a:t>
            </a:r>
            <a:r>
              <a:rPr lang="en-US" dirty="0" err="1" smtClean="0"/>
              <a:t>fstream</a:t>
            </a:r>
            <a:r>
              <a:rPr lang="en-US" dirty="0" smtClean="0"/>
              <a:t>). Future versions will provide a unit test for C++ itself that will clearly define what is supported</a:t>
            </a:r>
          </a:p>
          <a:p>
            <a:pPr lvl="1"/>
            <a:endParaRPr lang="en-US" sz="1000" dirty="0" smtClean="0"/>
          </a:p>
          <a:p>
            <a:pPr lvl="1"/>
            <a:r>
              <a:rPr lang="en-US" dirty="0" smtClean="0"/>
              <a:t>Currently some C++ functionality is missing (e.g. </a:t>
            </a:r>
            <a:r>
              <a:rPr lang="en-US" dirty="0" err="1" smtClean="0"/>
              <a:t>unordered_map</a:t>
            </a:r>
            <a:r>
              <a:rPr lang="en-US" dirty="0" smtClean="0"/>
              <a:t>). Future versions will patch </a:t>
            </a:r>
            <a:r>
              <a:rPr lang="en-US" dirty="0" err="1" smtClean="0"/>
              <a:t>libc</a:t>
            </a:r>
            <a:r>
              <a:rPr lang="en-US" dirty="0" smtClean="0"/>
              <a:t>++ to provide this missing functionality</a:t>
            </a:r>
          </a:p>
          <a:p>
            <a:pPr lvl="1"/>
            <a:endParaRPr lang="en-US" sz="1000" dirty="0" smtClean="0"/>
          </a:p>
          <a:p>
            <a:pPr lvl="1"/>
            <a:r>
              <a:rPr lang="en-US" dirty="0" smtClean="0"/>
              <a:t>Support for C++14 / C++17 depends on the compiler you use (i.e. GCC 6.1 is needed for complete C++14 support)</a:t>
            </a:r>
            <a:endParaRPr lang="en-US" dirty="0"/>
          </a:p>
        </p:txBody>
      </p:sp>
      <p:sp>
        <p:nvSpPr>
          <p:cNvPr id="6" name="Text Placeholder 5"/>
          <p:cNvSpPr>
            <a:spLocks noGrp="1"/>
          </p:cNvSpPr>
          <p:nvPr>
            <p:ph type="body" sz="quarter" idx="12"/>
          </p:nvPr>
        </p:nvSpPr>
        <p:spPr/>
        <p:txBody>
          <a:bodyPr/>
          <a:lstStyle/>
          <a:p>
            <a:r>
              <a:rPr lang="en-US" dirty="0" smtClean="0"/>
              <a:t>Limitations</a:t>
            </a:r>
            <a:endParaRPr lang="en-US" dirty="0"/>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Tree>
    <p:extLst>
      <p:ext uri="{BB962C8B-B14F-4D97-AF65-F5344CB8AC3E}">
        <p14:creationId xmlns:p14="http://schemas.microsoft.com/office/powerpoint/2010/main" val="3849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Break</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924050"/>
            <a:ext cx="6578600" cy="4933950"/>
          </a:xfrm>
          <a:prstGeom prst="rect">
            <a:avLst/>
          </a:prstGeom>
        </p:spPr>
      </p:pic>
    </p:spTree>
    <p:extLst>
      <p:ext uri="{BB962C8B-B14F-4D97-AF65-F5344CB8AC3E}">
        <p14:creationId xmlns:p14="http://schemas.microsoft.com/office/powerpoint/2010/main" val="17692877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Bareflank Manager (BFM) is a user-space application that is used to control the hypervisor</a:t>
            </a:r>
          </a:p>
          <a:p>
            <a:endParaRPr lang="en-US" dirty="0"/>
          </a:p>
        </p:txBody>
      </p:sp>
      <p:sp>
        <p:nvSpPr>
          <p:cNvPr id="7" name="Text Placeholder 6"/>
          <p:cNvSpPr>
            <a:spLocks noGrp="1"/>
          </p:cNvSpPr>
          <p:nvPr>
            <p:ph type="body" sz="quarter" idx="12"/>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Bareflank Manager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124200"/>
            <a:ext cx="9906000" cy="4127500"/>
          </a:xfrm>
          <a:prstGeom prst="rect">
            <a:avLst/>
          </a:prstGeom>
        </p:spPr>
      </p:pic>
    </p:spTree>
    <p:extLst>
      <p:ext uri="{BB962C8B-B14F-4D97-AF65-F5344CB8AC3E}">
        <p14:creationId xmlns:p14="http://schemas.microsoft.com/office/powerpoint/2010/main" val="1291139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hypervisors are both feature rich and static. </a:t>
            </a:r>
          </a:p>
          <a:p>
            <a:endParaRPr lang="en-US" sz="1600" dirty="0" smtClean="0"/>
          </a:p>
          <a:p>
            <a:r>
              <a:rPr lang="en-US" dirty="0" smtClean="0"/>
              <a:t>When adding new technologies to an existing open source hypervisor, in some cases, a lot of code must be removed as these projects contain a lot of capability that might get in the way.</a:t>
            </a:r>
          </a:p>
          <a:p>
            <a:endParaRPr lang="en-US" sz="1600" dirty="0" smtClean="0"/>
          </a:p>
          <a:p>
            <a:r>
              <a:rPr lang="en-US" dirty="0" smtClean="0"/>
              <a:t>Furthermore, these projects are not modular. Changes to these hypervisors requires a diff, which results in a painful, sometimes prohibitive update process.</a:t>
            </a:r>
            <a:endParaRPr lang="en-US" dirty="0"/>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Modularity</a:t>
            </a:r>
            <a:endParaRPr lang="en-US" dirty="0"/>
          </a:p>
        </p:txBody>
      </p:sp>
    </p:spTree>
    <p:extLst>
      <p:ext uri="{BB962C8B-B14F-4D97-AF65-F5344CB8AC3E}">
        <p14:creationId xmlns:p14="http://schemas.microsoft.com/office/powerpoint/2010/main" val="1262931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6233160" cy="5410200"/>
          </a:xfrm>
        </p:spPr>
        <p:txBody>
          <a:bodyPr/>
          <a:lstStyle/>
          <a:p>
            <a:r>
              <a:rPr lang="en-US" dirty="0" smtClean="0"/>
              <a:t>BFM is written only using the C++11 / C++ 14 STL, which means it will compile on most operating systems (i.e. Linux, Windows and OS X)</a:t>
            </a:r>
          </a:p>
          <a:p>
            <a:endParaRPr lang="en-US" dirty="0"/>
          </a:p>
          <a:p>
            <a:r>
              <a:rPr lang="en-US" dirty="0" smtClean="0"/>
              <a:t>To support each OS, the IOCTL interface has been abstracted allowing each OS to provide it’s own IOCTL implementation</a:t>
            </a:r>
          </a:p>
          <a:p>
            <a:endParaRPr lang="en-US" dirty="0"/>
          </a:p>
        </p:txBody>
      </p:sp>
      <p:sp>
        <p:nvSpPr>
          <p:cNvPr id="7" name="Text Placeholder 6"/>
          <p:cNvSpPr>
            <a:spLocks noGrp="1"/>
          </p:cNvSpPr>
          <p:nvPr>
            <p:ph type="body" sz="quarter" idx="12"/>
          </p:nvPr>
        </p:nvSpPr>
        <p:spPr/>
        <p:txBody>
          <a:bodyPr/>
          <a:lstStyle/>
          <a:p>
            <a:r>
              <a:rPr lang="en-US" dirty="0" smtClean="0"/>
              <a:t>Requirements</a:t>
            </a:r>
            <a:endParaRPr lang="en-US" dirty="0"/>
          </a:p>
        </p:txBody>
      </p:sp>
      <p:sp>
        <p:nvSpPr>
          <p:cNvPr id="5" name="Text Placeholder 4"/>
          <p:cNvSpPr>
            <a:spLocks noGrp="1"/>
          </p:cNvSpPr>
          <p:nvPr>
            <p:ph type="body" sz="quarter" idx="10"/>
          </p:nvPr>
        </p:nvSpPr>
        <p:spPr/>
        <p:txBody>
          <a:bodyPr/>
          <a:lstStyle/>
          <a:p>
            <a:r>
              <a:rPr lang="en-US" dirty="0" smtClean="0"/>
              <a:t>Bareflank Manager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900" y="1892300"/>
            <a:ext cx="2933700" cy="4279900"/>
          </a:xfrm>
          <a:prstGeom prst="rect">
            <a:avLst/>
          </a:prstGeom>
        </p:spPr>
      </p:pic>
    </p:spTree>
    <p:extLst>
      <p:ext uri="{BB962C8B-B14F-4D97-AF65-F5344CB8AC3E}">
        <p14:creationId xmlns:p14="http://schemas.microsoft.com/office/powerpoint/2010/main" val="1518828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BFM currently supports the following commands:</a:t>
            </a:r>
          </a:p>
          <a:p>
            <a:pPr lvl="1"/>
            <a:endParaRPr lang="en-US" sz="1200" dirty="0" smtClean="0"/>
          </a:p>
          <a:p>
            <a:pPr lvl="1"/>
            <a:r>
              <a:rPr lang="en-US" dirty="0" smtClean="0"/>
              <a:t>load: given a list of modules, loads the modules into the kernel</a:t>
            </a:r>
            <a:endParaRPr lang="en-US" sz="1200" dirty="0" smtClean="0"/>
          </a:p>
          <a:p>
            <a:pPr lvl="1"/>
            <a:r>
              <a:rPr lang="en-US" dirty="0" smtClean="0"/>
              <a:t>unload: removes previously loaded modules from the kernel</a:t>
            </a:r>
            <a:endParaRPr lang="en-US" sz="1400" dirty="0" smtClean="0"/>
          </a:p>
          <a:p>
            <a:pPr lvl="1"/>
            <a:r>
              <a:rPr lang="en-US" dirty="0" smtClean="0"/>
              <a:t>start: once loaded, starts the hypervisor</a:t>
            </a:r>
          </a:p>
          <a:p>
            <a:pPr lvl="1"/>
            <a:r>
              <a:rPr lang="en-US" dirty="0" smtClean="0"/>
              <a:t>stop: once started, stops the hypervisor</a:t>
            </a:r>
          </a:p>
          <a:p>
            <a:pPr lvl="1"/>
            <a:r>
              <a:rPr lang="en-US" dirty="0" smtClean="0"/>
              <a:t>dump: prints the contents of the </a:t>
            </a:r>
            <a:r>
              <a:rPr lang="en-US" dirty="0" err="1" smtClean="0"/>
              <a:t>debug_ring</a:t>
            </a:r>
            <a:r>
              <a:rPr lang="en-US" dirty="0" smtClean="0"/>
              <a:t> to the terminal</a:t>
            </a:r>
          </a:p>
          <a:p>
            <a:pPr lvl="1"/>
            <a:r>
              <a:rPr lang="en-US" dirty="0" smtClean="0"/>
              <a:t>status: get’s the status of the hypervisor</a:t>
            </a:r>
          </a:p>
          <a:p>
            <a:endParaRPr lang="en-US" dirty="0" smtClean="0"/>
          </a:p>
          <a:p>
            <a:r>
              <a:rPr lang="en-US" dirty="0" smtClean="0"/>
              <a:t>In addition to running BFM manually, the root </a:t>
            </a:r>
            <a:r>
              <a:rPr lang="en-US" dirty="0" err="1" smtClean="0"/>
              <a:t>Makefile</a:t>
            </a:r>
            <a:r>
              <a:rPr lang="en-US" dirty="0" smtClean="0"/>
              <a:t> for Bareflank provides shortcuts to run these commands</a:t>
            </a:r>
          </a:p>
        </p:txBody>
      </p:sp>
      <p:sp>
        <p:nvSpPr>
          <p:cNvPr id="7" name="Text Placeholder 6"/>
          <p:cNvSpPr>
            <a:spLocks noGrp="1"/>
          </p:cNvSpPr>
          <p:nvPr>
            <p:ph type="body" sz="quarter" idx="12"/>
          </p:nvPr>
        </p:nvSpPr>
        <p:spPr/>
        <p:txBody>
          <a:bodyPr/>
          <a:lstStyle/>
          <a:p>
            <a:r>
              <a:rPr lang="en-US" dirty="0" smtClean="0"/>
              <a:t>Commands</a:t>
            </a:r>
            <a:endParaRPr lang="en-US" dirty="0"/>
          </a:p>
        </p:txBody>
      </p:sp>
      <p:sp>
        <p:nvSpPr>
          <p:cNvPr id="5" name="Text Placeholder 4"/>
          <p:cNvSpPr>
            <a:spLocks noGrp="1"/>
          </p:cNvSpPr>
          <p:nvPr>
            <p:ph type="body" sz="quarter" idx="10"/>
          </p:nvPr>
        </p:nvSpPr>
        <p:spPr/>
        <p:txBody>
          <a:bodyPr/>
          <a:lstStyle/>
          <a:p>
            <a:r>
              <a:rPr lang="en-US" dirty="0" smtClean="0"/>
              <a:t>Bareflank Manager</a:t>
            </a:r>
            <a:endParaRPr lang="en-US" dirty="0"/>
          </a:p>
        </p:txBody>
      </p:sp>
    </p:spTree>
    <p:extLst>
      <p:ext uri="{BB962C8B-B14F-4D97-AF65-F5344CB8AC3E}">
        <p14:creationId xmlns:p14="http://schemas.microsoft.com/office/powerpoint/2010/main" val="879671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BFM </a:t>
            </a:r>
            <a:r>
              <a:rPr lang="en-US" dirty="0"/>
              <a:t>currently does not have a way to extend it with additional commands, but future versions will fix this issue. </a:t>
            </a:r>
          </a:p>
          <a:p>
            <a:endParaRPr lang="en-US" sz="1200" dirty="0" smtClean="0"/>
          </a:p>
          <a:p>
            <a:r>
              <a:rPr lang="en-US" dirty="0" smtClean="0"/>
              <a:t>Running the “dump” command will show what is sent to </a:t>
            </a:r>
            <a:r>
              <a:rPr lang="en-US" dirty="0" err="1" smtClean="0"/>
              <a:t>std</a:t>
            </a:r>
            <a:r>
              <a:rPr lang="en-US" dirty="0" smtClean="0"/>
              <a:t>::</a:t>
            </a:r>
            <a:r>
              <a:rPr lang="en-US" dirty="0" err="1" smtClean="0"/>
              <a:t>cout</a:t>
            </a:r>
            <a:r>
              <a:rPr lang="en-US" dirty="0" smtClean="0"/>
              <a:t> and </a:t>
            </a:r>
            <a:r>
              <a:rPr lang="en-US" dirty="0" err="1" smtClean="0"/>
              <a:t>std</a:t>
            </a:r>
            <a:r>
              <a:rPr lang="en-US" dirty="0" smtClean="0"/>
              <a:t>::</a:t>
            </a:r>
            <a:r>
              <a:rPr lang="en-US" dirty="0" err="1" smtClean="0"/>
              <a:t>cerr</a:t>
            </a:r>
            <a:r>
              <a:rPr lang="en-US" dirty="0"/>
              <a:t> </a:t>
            </a:r>
            <a:r>
              <a:rPr lang="en-US" dirty="0" smtClean="0"/>
              <a:t>except in any constructor / destructor tied to the vCPU class due to the fact that the </a:t>
            </a:r>
            <a:r>
              <a:rPr lang="en-US" dirty="0" err="1" smtClean="0"/>
              <a:t>debug_ring</a:t>
            </a:r>
            <a:r>
              <a:rPr lang="en-US" dirty="0" smtClean="0"/>
              <a:t> is being created / destroyed at the same time. To get this out, use serial</a:t>
            </a:r>
          </a:p>
          <a:p>
            <a:endParaRPr lang="en-US" dirty="0"/>
          </a:p>
          <a:p>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Limitations</a:t>
            </a:r>
            <a:endParaRPr lang="en-US" dirty="0"/>
          </a:p>
        </p:txBody>
      </p:sp>
      <p:sp>
        <p:nvSpPr>
          <p:cNvPr id="5" name="Text Placeholder 4"/>
          <p:cNvSpPr>
            <a:spLocks noGrp="1"/>
          </p:cNvSpPr>
          <p:nvPr>
            <p:ph type="body" sz="quarter" idx="10"/>
          </p:nvPr>
        </p:nvSpPr>
        <p:spPr/>
        <p:txBody>
          <a:bodyPr/>
          <a:lstStyle/>
          <a:p>
            <a:r>
              <a:rPr lang="en-US" dirty="0" smtClean="0"/>
              <a:t>Bareflank Manager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334000"/>
            <a:ext cx="9906000" cy="2616200"/>
          </a:xfrm>
          <a:prstGeom prst="rect">
            <a:avLst/>
          </a:prstGeom>
        </p:spPr>
      </p:pic>
    </p:spTree>
    <p:extLst>
      <p:ext uri="{BB962C8B-B14F-4D97-AF65-F5344CB8AC3E}">
        <p14:creationId xmlns:p14="http://schemas.microsoft.com/office/powerpoint/2010/main" val="1582130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Bareflank Manager</a:t>
            </a:r>
            <a:endParaRPr lang="en-US" dirty="0"/>
          </a:p>
        </p:txBody>
      </p:sp>
      <p:pic>
        <p:nvPicPr>
          <p:cNvPr id="3" name="bfm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2125" y="1829991"/>
            <a:ext cx="9074150" cy="5104209"/>
          </a:xfrm>
          <a:prstGeom prst="rect">
            <a:avLst/>
          </a:prstGeom>
        </p:spPr>
      </p:pic>
    </p:spTree>
    <p:extLst>
      <p:ext uri="{BB962C8B-B14F-4D97-AF65-F5344CB8AC3E}">
        <p14:creationId xmlns:p14="http://schemas.microsoft.com/office/powerpoint/2010/main" val="1507160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359150" y="3378200"/>
            <a:ext cx="3340100" cy="1879600"/>
          </a:xfrm>
          <a:prstGeom prst="rect">
            <a:avLst/>
          </a:prstGeom>
        </p:spPr>
      </p:pic>
      <p:sp>
        <p:nvSpPr>
          <p:cNvPr id="7" name="Text Placeholder 6"/>
          <p:cNvSpPr>
            <a:spLocks noGrp="1"/>
          </p:cNvSpPr>
          <p:nvPr>
            <p:ph type="body" sz="quarter" idx="12"/>
          </p:nvPr>
        </p:nvSpPr>
        <p:spPr/>
        <p:txBody>
          <a:bodyPr/>
          <a:lstStyle/>
          <a:p>
            <a:r>
              <a:rPr lang="en-US" dirty="0" smtClean="0"/>
              <a:t>High Level Architecture</a:t>
            </a:r>
            <a:endParaRPr lang="en-US" dirty="0"/>
          </a:p>
        </p:txBody>
      </p:sp>
      <p:sp>
        <p:nvSpPr>
          <p:cNvPr id="4" name="Text Placeholder 3"/>
          <p:cNvSpPr>
            <a:spLocks noGrp="1"/>
          </p:cNvSpPr>
          <p:nvPr>
            <p:ph type="body" sz="quarter" idx="10"/>
          </p:nvPr>
        </p:nvSpPr>
        <p:spPr/>
        <p:txBody>
          <a:bodyPr/>
          <a:lstStyle/>
          <a:p>
            <a:r>
              <a:rPr lang="en-US" dirty="0" smtClean="0"/>
              <a:t>Drivers</a:t>
            </a:r>
            <a:endParaRPr lang="en-US" dirty="0"/>
          </a:p>
        </p:txBody>
      </p:sp>
      <p:sp>
        <p:nvSpPr>
          <p:cNvPr id="9" name="Rounded Rectangular Callout 8"/>
          <p:cNvSpPr/>
          <p:nvPr/>
        </p:nvSpPr>
        <p:spPr>
          <a:xfrm>
            <a:off x="335279" y="1981200"/>
            <a:ext cx="2696845" cy="1295400"/>
          </a:xfrm>
          <a:prstGeom prst="wedgeRoundRectCallout">
            <a:avLst>
              <a:gd name="adj1" fmla="val 71659"/>
              <a:gd name="adj2" fmla="val 106874"/>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Driver entry functions needed by the OS. Each entry function calls the common code</a:t>
            </a:r>
            <a:endParaRPr lang="en-US" sz="1400" dirty="0">
              <a:ln w="0">
                <a:noFill/>
              </a:ln>
              <a:solidFill>
                <a:srgbClr val="172A47">
                  <a:alpha val="75000"/>
                </a:srgbClr>
              </a:solidFill>
              <a:effectLst/>
            </a:endParaRPr>
          </a:p>
        </p:txBody>
      </p:sp>
      <p:sp>
        <p:nvSpPr>
          <p:cNvPr id="12" name="Rounded Rectangular Callout 11"/>
          <p:cNvSpPr/>
          <p:nvPr/>
        </p:nvSpPr>
        <p:spPr>
          <a:xfrm>
            <a:off x="6949757" y="2092325"/>
            <a:ext cx="2422843" cy="1031875"/>
          </a:xfrm>
          <a:prstGeom prst="wedgeRoundRectCallout">
            <a:avLst>
              <a:gd name="adj1" fmla="val -72817"/>
              <a:gd name="adj2" fmla="val 145643"/>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n w="0">
                  <a:noFill/>
                </a:ln>
                <a:solidFill>
                  <a:srgbClr val="172A47">
                    <a:alpha val="75000"/>
                  </a:srgbClr>
                </a:solidFill>
                <a:effectLst/>
              </a:rPr>
              <a:t>Platform specific functionality needed by the common code</a:t>
            </a:r>
            <a:endParaRPr lang="en-US" sz="1400" dirty="0">
              <a:ln w="0">
                <a:noFill/>
              </a:ln>
              <a:solidFill>
                <a:srgbClr val="172A47">
                  <a:alpha val="75000"/>
                </a:srgbClr>
              </a:solidFill>
              <a:effectLst/>
            </a:endParaRPr>
          </a:p>
        </p:txBody>
      </p:sp>
      <p:sp>
        <p:nvSpPr>
          <p:cNvPr id="13" name="Rounded Rectangular Callout 12"/>
          <p:cNvSpPr/>
          <p:nvPr/>
        </p:nvSpPr>
        <p:spPr>
          <a:xfrm>
            <a:off x="335279" y="5715000"/>
            <a:ext cx="2696845" cy="1295400"/>
          </a:xfrm>
          <a:prstGeom prst="wedgeRoundRectCallout">
            <a:avLst>
              <a:gd name="adj1" fmla="val 75367"/>
              <a:gd name="adj2" fmla="val -109302"/>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Cross platform, core business logic that manages the VMM</a:t>
            </a:r>
            <a:endParaRPr lang="en-US" sz="1400" dirty="0">
              <a:ln w="0">
                <a:noFill/>
              </a:ln>
              <a:solidFill>
                <a:srgbClr val="172A47">
                  <a:alpha val="75000"/>
                </a:srgbClr>
              </a:solidFill>
              <a:effectLst/>
            </a:endParaRPr>
          </a:p>
        </p:txBody>
      </p:sp>
      <p:sp>
        <p:nvSpPr>
          <p:cNvPr id="14" name="Rounded Rectangular Callout 13"/>
          <p:cNvSpPr/>
          <p:nvPr/>
        </p:nvSpPr>
        <p:spPr>
          <a:xfrm>
            <a:off x="6812755" y="5486400"/>
            <a:ext cx="2636045" cy="990600"/>
          </a:xfrm>
          <a:prstGeom prst="wedgeRoundRectCallout">
            <a:avLst>
              <a:gd name="adj1" fmla="val -67094"/>
              <a:gd name="adj2" fmla="val -105145"/>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Used by the common code </a:t>
            </a:r>
            <a:r>
              <a:rPr lang="en-US" sz="1400" smtClean="0">
                <a:ln w="0">
                  <a:noFill/>
                </a:ln>
                <a:solidFill>
                  <a:srgbClr val="172A47">
                    <a:alpha val="75000"/>
                  </a:srgbClr>
                </a:solidFill>
                <a:effectLst/>
              </a:rPr>
              <a:t>to load the VMM’s ELF modules</a:t>
            </a:r>
            <a:endParaRPr lang="en-US" sz="1400" dirty="0">
              <a:ln w="0">
                <a:noFill/>
              </a:ln>
              <a:solidFill>
                <a:srgbClr val="172A47">
                  <a:alpha val="75000"/>
                </a:srgbClr>
              </a:solidFill>
              <a:effectLst/>
            </a:endParaRPr>
          </a:p>
        </p:txBody>
      </p:sp>
    </p:spTree>
    <p:extLst>
      <p:ext uri="{BB962C8B-B14F-4D97-AF65-F5344CB8AC3E}">
        <p14:creationId xmlns:p14="http://schemas.microsoft.com/office/powerpoint/2010/main" val="365403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20040" y="1752600"/>
            <a:ext cx="5242560" cy="5410200"/>
          </a:xfrm>
        </p:spPr>
        <p:txBody>
          <a:bodyPr/>
          <a:lstStyle/>
          <a:p>
            <a:r>
              <a:rPr lang="en-US" dirty="0" smtClean="0"/>
              <a:t>The Bareflank Drivers (also known as entry points) are designed to be as small as possible. </a:t>
            </a:r>
          </a:p>
          <a:p>
            <a:endParaRPr lang="en-US" sz="1200" dirty="0" smtClean="0"/>
          </a:p>
          <a:p>
            <a:r>
              <a:rPr lang="en-US" dirty="0" smtClean="0"/>
              <a:t>Their sole job is to use the ELF loader to load and execute the VMM</a:t>
            </a:r>
          </a:p>
          <a:p>
            <a:endParaRPr lang="en-US" sz="1200" dirty="0" smtClean="0"/>
          </a:p>
          <a:p>
            <a:r>
              <a:rPr lang="en-US" dirty="0" smtClean="0"/>
              <a:t>To support this, they have the ELF loader, entry, common and platform specific code</a:t>
            </a:r>
            <a:endParaRPr lang="en-US" dirty="0"/>
          </a:p>
        </p:txBody>
      </p:sp>
      <p:sp>
        <p:nvSpPr>
          <p:cNvPr id="5" name="Text Placeholder 4"/>
          <p:cNvSpPr>
            <a:spLocks noGrp="1"/>
          </p:cNvSpPr>
          <p:nvPr>
            <p:ph type="body" sz="quarter" idx="12"/>
          </p:nvPr>
        </p:nvSpPr>
        <p:spPr/>
        <p:txBody>
          <a:bodyPr/>
          <a:lstStyle/>
          <a:p>
            <a:r>
              <a:rPr lang="en-US" dirty="0"/>
              <a:t>High Level Architecture</a:t>
            </a:r>
          </a:p>
        </p:txBody>
      </p:sp>
      <p:sp>
        <p:nvSpPr>
          <p:cNvPr id="3" name="Text Placeholder 2"/>
          <p:cNvSpPr>
            <a:spLocks noGrp="1"/>
          </p:cNvSpPr>
          <p:nvPr>
            <p:ph type="body" sz="quarter" idx="10"/>
          </p:nvPr>
        </p:nvSpPr>
        <p:spPr/>
        <p:txBody>
          <a:bodyPr/>
          <a:lstStyle/>
          <a:p>
            <a:r>
              <a:rPr lang="en-US" dirty="0" smtClean="0"/>
              <a:t>Drivers</a:t>
            </a:r>
            <a:endParaRPr lang="en-US" dirty="0"/>
          </a:p>
        </p:txBody>
      </p:sp>
      <p:pic>
        <p:nvPicPr>
          <p:cNvPr id="6" name="Picture 5"/>
          <p:cNvPicPr>
            <a:picLocks noChangeAspect="1"/>
          </p:cNvPicPr>
          <p:nvPr/>
        </p:nvPicPr>
        <p:blipFill>
          <a:blip r:embed="rId2"/>
          <a:stretch>
            <a:fillRect/>
          </a:stretch>
        </p:blipFill>
        <p:spPr>
          <a:xfrm>
            <a:off x="6172200" y="2095500"/>
            <a:ext cx="3454495" cy="4724400"/>
          </a:xfrm>
          <a:prstGeom prst="rect">
            <a:avLst/>
          </a:prstGeom>
        </p:spPr>
      </p:pic>
      <p:sp>
        <p:nvSpPr>
          <p:cNvPr id="7" name="Rectangle 6"/>
          <p:cNvSpPr/>
          <p:nvPr/>
        </p:nvSpPr>
        <p:spPr>
          <a:xfrm>
            <a:off x="6629400" y="2819400"/>
            <a:ext cx="2590800" cy="16002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181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20040" y="1752600"/>
            <a:ext cx="4404360" cy="5410200"/>
          </a:xfrm>
        </p:spPr>
        <p:txBody>
          <a:bodyPr/>
          <a:lstStyle/>
          <a:p>
            <a:r>
              <a:rPr lang="en-US" dirty="0" smtClean="0"/>
              <a:t>When BFM issues a command, it does so by communicating with the driver’s IOCTL interface</a:t>
            </a:r>
            <a:endParaRPr lang="en-US" dirty="0"/>
          </a:p>
          <a:p>
            <a:endParaRPr lang="en-US" dirty="0" smtClean="0"/>
          </a:p>
          <a:p>
            <a:r>
              <a:rPr lang="en-US" dirty="0" smtClean="0"/>
              <a:t>The driver entry code in turns calls in to the common code to execute the VMM using the ELF loader</a:t>
            </a:r>
            <a:endParaRPr lang="en-US" dirty="0"/>
          </a:p>
        </p:txBody>
      </p:sp>
      <p:sp>
        <p:nvSpPr>
          <p:cNvPr id="5" name="Text Placeholder 4"/>
          <p:cNvSpPr>
            <a:spLocks noGrp="1"/>
          </p:cNvSpPr>
          <p:nvPr>
            <p:ph type="body" sz="quarter" idx="12"/>
          </p:nvPr>
        </p:nvSpPr>
        <p:spPr/>
        <p:txBody>
          <a:bodyPr/>
          <a:lstStyle/>
          <a:p>
            <a:r>
              <a:rPr lang="en-US" dirty="0" smtClean="0"/>
              <a:t>Entry</a:t>
            </a:r>
            <a:endParaRPr lang="en-US" dirty="0"/>
          </a:p>
        </p:txBody>
      </p:sp>
      <p:sp>
        <p:nvSpPr>
          <p:cNvPr id="3" name="Text Placeholder 2"/>
          <p:cNvSpPr>
            <a:spLocks noGrp="1"/>
          </p:cNvSpPr>
          <p:nvPr>
            <p:ph type="body" sz="quarter" idx="10"/>
          </p:nvPr>
        </p:nvSpPr>
        <p:spPr/>
        <p:txBody>
          <a:bodyPr/>
          <a:lstStyle/>
          <a:p>
            <a:r>
              <a:rPr lang="en-US" dirty="0" smtClean="0"/>
              <a:t>Drivers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246" y="1904999"/>
            <a:ext cx="4649160" cy="5308237"/>
          </a:xfrm>
          <a:prstGeom prst="rect">
            <a:avLst/>
          </a:prstGeom>
        </p:spPr>
      </p:pic>
    </p:spTree>
    <p:extLst>
      <p:ext uri="{BB962C8B-B14F-4D97-AF65-F5344CB8AC3E}">
        <p14:creationId xmlns:p14="http://schemas.microsoft.com/office/powerpoint/2010/main" val="1646035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Since the common code is cross platform, platform code was added for platform specific functions</a:t>
            </a:r>
          </a:p>
          <a:p>
            <a:endParaRPr lang="en-US" dirty="0"/>
          </a:p>
        </p:txBody>
      </p:sp>
      <p:sp>
        <p:nvSpPr>
          <p:cNvPr id="5" name="Text Placeholder 4"/>
          <p:cNvSpPr>
            <a:spLocks noGrp="1"/>
          </p:cNvSpPr>
          <p:nvPr>
            <p:ph type="body" sz="quarter" idx="12"/>
          </p:nvPr>
        </p:nvSpPr>
        <p:spPr/>
        <p:txBody>
          <a:bodyPr/>
          <a:lstStyle/>
          <a:p>
            <a:r>
              <a:rPr lang="en-US" dirty="0" smtClean="0"/>
              <a:t>Platform</a:t>
            </a:r>
            <a:endParaRPr lang="en-US" dirty="0"/>
          </a:p>
        </p:txBody>
      </p:sp>
      <p:sp>
        <p:nvSpPr>
          <p:cNvPr id="3" name="Text Placeholder 2"/>
          <p:cNvSpPr>
            <a:spLocks noGrp="1"/>
          </p:cNvSpPr>
          <p:nvPr>
            <p:ph type="body" sz="quarter" idx="10"/>
          </p:nvPr>
        </p:nvSpPr>
        <p:spPr/>
        <p:txBody>
          <a:bodyPr/>
          <a:lstStyle/>
          <a:p>
            <a:r>
              <a:rPr lang="en-US" dirty="0" smtClean="0"/>
              <a:t>Drivers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50" y="2892859"/>
            <a:ext cx="6184900" cy="4273951"/>
          </a:xfrm>
          <a:prstGeom prst="rect">
            <a:avLst/>
          </a:prstGeom>
        </p:spPr>
      </p:pic>
    </p:spTree>
    <p:extLst>
      <p:ext uri="{BB962C8B-B14F-4D97-AF65-F5344CB8AC3E}">
        <p14:creationId xmlns:p14="http://schemas.microsoft.com/office/powerpoint/2010/main" val="585640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Bareflank only supports single core (to be addressed in the next version). Since BFM can be executed on any core, the driver must ensure it’s always running on the same core. To do this, we added</a:t>
            </a:r>
          </a:p>
          <a:p>
            <a:endParaRPr lang="en-US" dirty="0"/>
          </a:p>
          <a:p>
            <a:endParaRPr lang="en-US" dirty="0" smtClean="0"/>
          </a:p>
          <a:p>
            <a:r>
              <a:rPr lang="en-US" dirty="0" smtClean="0"/>
              <a:t>In addition, the VMM uses BFM’s set of pages tables (also to be addressed in the next version). To prevent these pages from being removed, we did this:</a:t>
            </a:r>
            <a:endParaRPr lang="en-US" dirty="0"/>
          </a:p>
          <a:p>
            <a:endParaRPr lang="en-US" dirty="0" smtClean="0"/>
          </a:p>
          <a:p>
            <a:endParaRPr lang="en-US" dirty="0"/>
          </a:p>
        </p:txBody>
      </p:sp>
      <p:sp>
        <p:nvSpPr>
          <p:cNvPr id="5" name="Text Placeholder 4"/>
          <p:cNvSpPr>
            <a:spLocks noGrp="1"/>
          </p:cNvSpPr>
          <p:nvPr>
            <p:ph type="body" sz="quarter" idx="12"/>
          </p:nvPr>
        </p:nvSpPr>
        <p:spPr/>
        <p:txBody>
          <a:bodyPr/>
          <a:lstStyle/>
          <a:p>
            <a:r>
              <a:rPr lang="en-US" dirty="0" smtClean="0"/>
              <a:t>Issues</a:t>
            </a:r>
            <a:endParaRPr lang="en-US" dirty="0"/>
          </a:p>
        </p:txBody>
      </p:sp>
      <p:sp>
        <p:nvSpPr>
          <p:cNvPr id="3" name="Text Placeholder 2"/>
          <p:cNvSpPr>
            <a:spLocks noGrp="1"/>
          </p:cNvSpPr>
          <p:nvPr>
            <p:ph type="body" sz="quarter" idx="10"/>
          </p:nvPr>
        </p:nvSpPr>
        <p:spPr/>
        <p:txBody>
          <a:bodyPr/>
          <a:lstStyle/>
          <a:p>
            <a:r>
              <a:rPr lang="en-US" dirty="0" smtClean="0"/>
              <a:t>Drivers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5791" b="77032"/>
          <a:stretch/>
        </p:blipFill>
        <p:spPr>
          <a:xfrm>
            <a:off x="1542330" y="3657600"/>
            <a:ext cx="6973740" cy="571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6154153"/>
            <a:ext cx="4660900" cy="449057"/>
          </a:xfrm>
          <a:prstGeom prst="rect">
            <a:avLst/>
          </a:prstGeom>
        </p:spPr>
      </p:pic>
    </p:spTree>
    <p:extLst>
      <p:ext uri="{BB962C8B-B14F-4D97-AF65-F5344CB8AC3E}">
        <p14:creationId xmlns:p14="http://schemas.microsoft.com/office/powerpoint/2010/main" val="103414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Linux added with 4.0+ a new CR4 caching scheme that caused a lot of problems with virtualization: </a:t>
            </a:r>
            <a:r>
              <a:rPr lang="de-DE" dirty="0" smtClean="0">
                <a:hlinkClick r:id="rId2"/>
              </a:rPr>
              <a:t>https</a:t>
            </a:r>
            <a:r>
              <a:rPr lang="de-DE" dirty="0">
                <a:hlinkClick r:id="rId2"/>
              </a:rPr>
              <a:t>://</a:t>
            </a:r>
            <a:r>
              <a:rPr lang="de-DE" dirty="0" smtClean="0">
                <a:hlinkClick r:id="rId2"/>
              </a:rPr>
              <a:t>lkml.org/lkml/2014/10/14/474</a:t>
            </a:r>
            <a:endParaRPr lang="de-DE" dirty="0" smtClean="0"/>
          </a:p>
          <a:p>
            <a:endParaRPr lang="en-US" sz="1600" dirty="0" smtClean="0"/>
          </a:p>
          <a:p>
            <a:r>
              <a:rPr lang="en-US" dirty="0" smtClean="0"/>
              <a:t>The solution to this problem is the common code must refresh the CR4 shadow once CR4 has been changed. </a:t>
            </a:r>
          </a:p>
          <a:p>
            <a:endParaRPr lang="en-US" dirty="0" smtClean="0"/>
          </a:p>
          <a:p>
            <a:endParaRPr lang="en-US" sz="1600" dirty="0"/>
          </a:p>
          <a:p>
            <a:r>
              <a:rPr lang="en-US" dirty="0" smtClean="0"/>
              <a:t>If this is not done, when Linux performs a TLB flush a general protection fault will occur because Linux will attempt to disable VMX from non-root. </a:t>
            </a:r>
            <a:endParaRPr lang="en-US" dirty="0"/>
          </a:p>
          <a:p>
            <a:endParaRPr lang="en-US" dirty="0"/>
          </a:p>
          <a:p>
            <a:endParaRPr lang="en-US" dirty="0" smtClean="0"/>
          </a:p>
          <a:p>
            <a:endParaRPr lang="en-US" dirty="0"/>
          </a:p>
        </p:txBody>
      </p:sp>
      <p:sp>
        <p:nvSpPr>
          <p:cNvPr id="5" name="Text Placeholder 4"/>
          <p:cNvSpPr>
            <a:spLocks noGrp="1"/>
          </p:cNvSpPr>
          <p:nvPr>
            <p:ph type="body" sz="quarter" idx="12"/>
          </p:nvPr>
        </p:nvSpPr>
        <p:spPr/>
        <p:txBody>
          <a:bodyPr/>
          <a:lstStyle/>
          <a:p>
            <a:r>
              <a:rPr lang="en-US" dirty="0" smtClean="0"/>
              <a:t>Issues</a:t>
            </a:r>
            <a:endParaRPr lang="en-US" dirty="0"/>
          </a:p>
        </p:txBody>
      </p:sp>
      <p:sp>
        <p:nvSpPr>
          <p:cNvPr id="3" name="Text Placeholder 2"/>
          <p:cNvSpPr>
            <a:spLocks noGrp="1"/>
          </p:cNvSpPr>
          <p:nvPr>
            <p:ph type="body" sz="quarter" idx="10"/>
          </p:nvPr>
        </p:nvSpPr>
        <p:spPr/>
        <p:txBody>
          <a:bodyPr/>
          <a:lstStyle/>
          <a:p>
            <a:r>
              <a:rPr lang="en-US" dirty="0" smtClean="0"/>
              <a:t>Drivers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4648200"/>
            <a:ext cx="4343400" cy="609600"/>
          </a:xfrm>
          <a:prstGeom prst="rect">
            <a:avLst/>
          </a:prstGeom>
        </p:spPr>
      </p:pic>
    </p:spTree>
    <p:extLst>
      <p:ext uri="{BB962C8B-B14F-4D97-AF65-F5344CB8AC3E}">
        <p14:creationId xmlns:p14="http://schemas.microsoft.com/office/powerpoint/2010/main" val="2078169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hypervisors don’t provide generic access to support libraries for fast prototyping (the never ending battle between C / C++)</a:t>
            </a:r>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Prototyping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68" y="3383952"/>
            <a:ext cx="5777865" cy="3702648"/>
          </a:xfrm>
          <a:prstGeom prst="rect">
            <a:avLst/>
          </a:prstGeom>
        </p:spPr>
      </p:pic>
    </p:spTree>
    <p:extLst>
      <p:ext uri="{BB962C8B-B14F-4D97-AF65-F5344CB8AC3E}">
        <p14:creationId xmlns:p14="http://schemas.microsoft.com/office/powerpoint/2010/main" val="6454635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Virtual Machine Monitor (VMM) is made up of the following modules:</a:t>
            </a:r>
            <a:endParaRPr lang="en-US" dirty="0"/>
          </a:p>
        </p:txBody>
      </p:sp>
      <p:sp>
        <p:nvSpPr>
          <p:cNvPr id="6" name="Text Placeholder 5"/>
          <p:cNvSpPr>
            <a:spLocks noGrp="1"/>
          </p:cNvSpPr>
          <p:nvPr>
            <p:ph type="body" sz="quarter" idx="12"/>
          </p:nvPr>
        </p:nvSpPr>
        <p:spPr/>
        <p:txBody>
          <a:bodyPr/>
          <a:lstStyle/>
          <a:p>
            <a:r>
              <a:rPr lang="en-US" dirty="0" smtClean="0"/>
              <a:t>Module Overview</a:t>
            </a:r>
            <a:endParaRPr lang="en-US" dirty="0"/>
          </a:p>
        </p:txBody>
      </p:sp>
      <p:sp>
        <p:nvSpPr>
          <p:cNvPr id="4" name="Text Placeholder 3"/>
          <p:cNvSpPr>
            <a:spLocks noGrp="1"/>
          </p:cNvSpPr>
          <p:nvPr>
            <p:ph type="body" sz="quarter" idx="10"/>
          </p:nvPr>
        </p:nvSpPr>
        <p:spPr/>
        <p:txBody>
          <a:bodyPr/>
          <a:lstStyle/>
          <a:p>
            <a:r>
              <a:rPr lang="en-US" dirty="0" smtClean="0"/>
              <a:t>VMM</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860" y="2590800"/>
            <a:ext cx="6710680" cy="4820232"/>
          </a:xfrm>
          <a:prstGeom prst="rect">
            <a:avLst/>
          </a:prstGeom>
        </p:spPr>
      </p:pic>
    </p:spTree>
    <p:extLst>
      <p:ext uri="{BB962C8B-B14F-4D97-AF65-F5344CB8AC3E}">
        <p14:creationId xmlns:p14="http://schemas.microsoft.com/office/powerpoint/2010/main" val="19161165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smtClean="0"/>
              <a:t>Module Organization</a:t>
            </a:r>
            <a:endParaRPr lang="en-US" dirty="0"/>
          </a:p>
        </p:txBody>
      </p:sp>
      <p:sp>
        <p:nvSpPr>
          <p:cNvPr id="4" name="Text Placeholder 3"/>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865" y="1828800"/>
            <a:ext cx="5344669" cy="5234820"/>
          </a:xfrm>
          <a:prstGeom prst="rect">
            <a:avLst/>
          </a:prstGeom>
        </p:spPr>
      </p:pic>
    </p:spTree>
    <p:extLst>
      <p:ext uri="{BB962C8B-B14F-4D97-AF65-F5344CB8AC3E}">
        <p14:creationId xmlns:p14="http://schemas.microsoft.com/office/powerpoint/2010/main" val="16255385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5699760" cy="5410200"/>
          </a:xfrm>
        </p:spPr>
        <p:txBody>
          <a:bodyPr/>
          <a:lstStyle/>
          <a:p>
            <a:r>
              <a:rPr lang="en-US" dirty="0" smtClean="0"/>
              <a:t>The entry code is called by the Bareflank driver to </a:t>
            </a:r>
            <a:r>
              <a:rPr lang="en-US" dirty="0" err="1" smtClean="0"/>
              <a:t>init</a:t>
            </a:r>
            <a:r>
              <a:rPr lang="en-US" dirty="0" smtClean="0"/>
              <a:t>, start and stop the VMM</a:t>
            </a:r>
          </a:p>
          <a:p>
            <a:endParaRPr lang="en-US" sz="2000" dirty="0"/>
          </a:p>
          <a:p>
            <a:r>
              <a:rPr lang="en-US" dirty="0" smtClean="0"/>
              <a:t>There are other functions that are called by the driver including the </a:t>
            </a:r>
            <a:r>
              <a:rPr lang="en-US" dirty="0" err="1" smtClean="0"/>
              <a:t>get_drr</a:t>
            </a:r>
            <a:r>
              <a:rPr lang="en-US" dirty="0" smtClean="0"/>
              <a:t> and </a:t>
            </a:r>
            <a:r>
              <a:rPr lang="en-US" dirty="0" err="1" smtClean="0"/>
              <a:t>add_mdl</a:t>
            </a:r>
            <a:r>
              <a:rPr lang="en-US" dirty="0" smtClean="0"/>
              <a:t> functions. </a:t>
            </a:r>
          </a:p>
          <a:p>
            <a:endParaRPr lang="en-US" sz="2000" dirty="0"/>
          </a:p>
          <a:p>
            <a:r>
              <a:rPr lang="en-US" dirty="0" smtClean="0"/>
              <a:t>In addition, the driver calls </a:t>
            </a:r>
            <a:r>
              <a:rPr lang="en-US" dirty="0" err="1" smtClean="0"/>
              <a:t>bfcrt’s</a:t>
            </a:r>
            <a:r>
              <a:rPr lang="en-US" dirty="0" smtClean="0"/>
              <a:t> </a:t>
            </a:r>
            <a:r>
              <a:rPr lang="en-US" dirty="0" err="1" smtClean="0"/>
              <a:t>local_init</a:t>
            </a:r>
            <a:r>
              <a:rPr lang="en-US" dirty="0" smtClean="0"/>
              <a:t> and </a:t>
            </a:r>
            <a:r>
              <a:rPr lang="en-US" dirty="0" err="1" smtClean="0"/>
              <a:t>local_fini</a:t>
            </a:r>
            <a:r>
              <a:rPr lang="en-US" dirty="0" smtClean="0"/>
              <a:t> functions </a:t>
            </a:r>
          </a:p>
        </p:txBody>
      </p:sp>
      <p:sp>
        <p:nvSpPr>
          <p:cNvPr id="7" name="Text Placeholder 6"/>
          <p:cNvSpPr>
            <a:spLocks noGrp="1"/>
          </p:cNvSpPr>
          <p:nvPr>
            <p:ph type="body" sz="quarter" idx="12"/>
          </p:nvPr>
        </p:nvSpPr>
        <p:spPr/>
        <p:txBody>
          <a:bodyPr/>
          <a:lstStyle/>
          <a:p>
            <a:r>
              <a:rPr lang="en-US" dirty="0" smtClean="0"/>
              <a:t>Entry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2057400"/>
            <a:ext cx="3276600" cy="4546600"/>
          </a:xfrm>
          <a:prstGeom prst="rect">
            <a:avLst/>
          </a:prstGeom>
        </p:spPr>
      </p:pic>
    </p:spTree>
    <p:extLst>
      <p:ext uri="{BB962C8B-B14F-4D97-AF65-F5344CB8AC3E}">
        <p14:creationId xmlns:p14="http://schemas.microsoft.com/office/powerpoint/2010/main" val="18224389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“guard” macro not only catches all exceptions prior to returning to the driver, it also provides a custom stack</a:t>
            </a:r>
          </a:p>
          <a:p>
            <a:endParaRPr lang="en-US" dirty="0"/>
          </a:p>
          <a:p>
            <a:endParaRPr lang="en-US" dirty="0" smtClean="0"/>
          </a:p>
          <a:p>
            <a:endParaRPr lang="en-US" dirty="0"/>
          </a:p>
          <a:p>
            <a:endParaRPr lang="en-US" dirty="0" smtClean="0"/>
          </a:p>
          <a:p>
            <a:endParaRPr lang="en-US" dirty="0" smtClean="0"/>
          </a:p>
          <a:p>
            <a:endParaRPr lang="en-US" sz="1000" dirty="0" smtClean="0"/>
          </a:p>
          <a:p>
            <a:r>
              <a:rPr lang="en-US" dirty="0" smtClean="0"/>
              <a:t>This ensures that </a:t>
            </a:r>
            <a:r>
              <a:rPr lang="en-US" dirty="0" err="1" smtClean="0"/>
              <a:t>libc</a:t>
            </a:r>
            <a:r>
              <a:rPr lang="en-US" dirty="0" smtClean="0"/>
              <a:t>++ does not overrun the kernel stack. This could cause a </a:t>
            </a:r>
            <a:r>
              <a:rPr lang="en-US" dirty="0"/>
              <a:t>kernel oops if </a:t>
            </a:r>
            <a:r>
              <a:rPr lang="en-US" dirty="0" smtClean="0"/>
              <a:t>CONFIG_DEBUG_STACKOVERFLOW is enabled </a:t>
            </a:r>
          </a:p>
        </p:txBody>
      </p:sp>
      <p:sp>
        <p:nvSpPr>
          <p:cNvPr id="7" name="Text Placeholder 6"/>
          <p:cNvSpPr>
            <a:spLocks noGrp="1"/>
          </p:cNvSpPr>
          <p:nvPr>
            <p:ph type="body" sz="quarter" idx="12"/>
          </p:nvPr>
        </p:nvSpPr>
        <p:spPr/>
        <p:txBody>
          <a:bodyPr/>
          <a:lstStyle/>
          <a:p>
            <a:r>
              <a:rPr lang="en-US" dirty="0" smtClean="0"/>
              <a:t>Entry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327400"/>
            <a:ext cx="6007100" cy="2082800"/>
          </a:xfrm>
          <a:prstGeom prst="rect">
            <a:avLst/>
          </a:prstGeom>
        </p:spPr>
      </p:pic>
    </p:spTree>
    <p:extLst>
      <p:ext uri="{BB962C8B-B14F-4D97-AF65-F5344CB8AC3E}">
        <p14:creationId xmlns:p14="http://schemas.microsoft.com/office/powerpoint/2010/main" val="19945575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A vCPU represents the resources needed to run the hypervisor on a physical CPU. The vCPU manager creates / destroys vCPUs using the vCPU factory</a:t>
            </a:r>
          </a:p>
          <a:p>
            <a:endParaRPr lang="en-US" dirty="0"/>
          </a:p>
          <a:p>
            <a:endParaRPr lang="en-US" dirty="0" smtClean="0"/>
          </a:p>
          <a:p>
            <a:endParaRPr lang="en-US" dirty="0"/>
          </a:p>
          <a:p>
            <a:endParaRPr lang="en-US" dirty="0" smtClean="0"/>
          </a:p>
          <a:p>
            <a:endParaRPr lang="en-US" dirty="0"/>
          </a:p>
          <a:p>
            <a:r>
              <a:rPr lang="en-US" dirty="0" smtClean="0"/>
              <a:t>The vCPU module provides the base vCPU class as well as an Intel specific vCPU subclass that provides the VT-x logic for running the hypervisor</a:t>
            </a:r>
          </a:p>
        </p:txBody>
      </p:sp>
      <p:sp>
        <p:nvSpPr>
          <p:cNvPr id="7" name="Text Placeholder 6"/>
          <p:cNvSpPr>
            <a:spLocks noGrp="1"/>
          </p:cNvSpPr>
          <p:nvPr>
            <p:ph type="body" sz="quarter" idx="12"/>
          </p:nvPr>
        </p:nvSpPr>
        <p:spPr/>
        <p:txBody>
          <a:bodyPr/>
          <a:lstStyle/>
          <a:p>
            <a:r>
              <a:rPr lang="en-US" dirty="0" smtClean="0"/>
              <a:t>VCPU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176" y="3429000"/>
            <a:ext cx="5210048" cy="1746417"/>
          </a:xfrm>
          <a:prstGeom prst="rect">
            <a:avLst/>
          </a:prstGeom>
        </p:spPr>
      </p:pic>
    </p:spTree>
    <p:extLst>
      <p:ext uri="{BB962C8B-B14F-4D97-AF65-F5344CB8AC3E}">
        <p14:creationId xmlns:p14="http://schemas.microsoft.com/office/powerpoint/2010/main" val="3131786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vCPU factory does nothing more than creates vCPUs. It’s in it’s own module providing a convenient “seem” for extending the hypervisor with custom vCPUs</a:t>
            </a:r>
          </a:p>
          <a:p>
            <a:endParaRPr lang="en-US" dirty="0"/>
          </a:p>
          <a:p>
            <a:endParaRPr lang="en-US" dirty="0" smtClean="0"/>
          </a:p>
          <a:p>
            <a:endParaRPr lang="en-US" dirty="0"/>
          </a:p>
          <a:p>
            <a:endParaRPr lang="en-US" dirty="0" smtClean="0"/>
          </a:p>
          <a:p>
            <a:endParaRPr lang="en-US" dirty="0"/>
          </a:p>
          <a:p>
            <a:r>
              <a:rPr lang="en-US" dirty="0" smtClean="0"/>
              <a:t>This seem is also used to assist in unit testing the vCPU logic</a:t>
            </a:r>
          </a:p>
        </p:txBody>
      </p:sp>
      <p:sp>
        <p:nvSpPr>
          <p:cNvPr id="7" name="Text Placeholder 6"/>
          <p:cNvSpPr>
            <a:spLocks noGrp="1"/>
          </p:cNvSpPr>
          <p:nvPr>
            <p:ph type="body" sz="quarter" idx="12"/>
          </p:nvPr>
        </p:nvSpPr>
        <p:spPr/>
        <p:txBody>
          <a:bodyPr/>
          <a:lstStyle/>
          <a:p>
            <a:r>
              <a:rPr lang="en-US" dirty="0" smtClean="0"/>
              <a:t>VCPU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639" y="3657600"/>
            <a:ext cx="5737123" cy="1828800"/>
          </a:xfrm>
          <a:prstGeom prst="rect">
            <a:avLst/>
          </a:prstGeom>
        </p:spPr>
      </p:pic>
    </p:spTree>
    <p:extLst>
      <p:ext uri="{BB962C8B-B14F-4D97-AF65-F5344CB8AC3E}">
        <p14:creationId xmlns:p14="http://schemas.microsoft.com/office/powerpoint/2010/main" val="533552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When creating an Intel based vCPU you can either provide each resource yourself, or provide “</a:t>
            </a:r>
            <a:r>
              <a:rPr lang="en-US" dirty="0" err="1" smtClean="0"/>
              <a:t>nullptr</a:t>
            </a:r>
            <a:r>
              <a:rPr lang="en-US" dirty="0" smtClean="0"/>
              <a:t>” in which case the resource will be created for you.</a:t>
            </a:r>
          </a:p>
          <a:p>
            <a:endParaRPr lang="en-US" dirty="0"/>
          </a:p>
        </p:txBody>
      </p:sp>
      <p:sp>
        <p:nvSpPr>
          <p:cNvPr id="7" name="Text Placeholder 6"/>
          <p:cNvSpPr>
            <a:spLocks noGrp="1"/>
          </p:cNvSpPr>
          <p:nvPr>
            <p:ph type="body" sz="quarter" idx="12"/>
          </p:nvPr>
        </p:nvSpPr>
        <p:spPr/>
        <p:txBody>
          <a:bodyPr/>
          <a:lstStyle/>
          <a:p>
            <a:r>
              <a:rPr lang="en-US" dirty="0" smtClean="0"/>
              <a:t>VCPU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352800"/>
            <a:ext cx="6858000" cy="3726382"/>
          </a:xfrm>
          <a:prstGeom prst="rect">
            <a:avLst/>
          </a:prstGeom>
        </p:spPr>
      </p:pic>
    </p:spTree>
    <p:extLst>
      <p:ext uri="{BB962C8B-B14F-4D97-AF65-F5344CB8AC3E}">
        <p14:creationId xmlns:p14="http://schemas.microsoft.com/office/powerpoint/2010/main" val="1672649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Currently, the Intel based vCPU can only place the Host OS in a virtual machine (i.e. Host-Only Hypervisor). Future versions of Bareflank will address this. </a:t>
            </a:r>
          </a:p>
          <a:p>
            <a:endParaRPr lang="en-US" dirty="0"/>
          </a:p>
          <a:p>
            <a:endParaRPr lang="en-US" dirty="0" smtClean="0"/>
          </a:p>
          <a:p>
            <a:endParaRPr lang="en-US" dirty="0"/>
          </a:p>
          <a:p>
            <a:endParaRPr lang="en-US" dirty="0" smtClean="0"/>
          </a:p>
          <a:p>
            <a:endParaRPr lang="en-US" dirty="0"/>
          </a:p>
          <a:p>
            <a:r>
              <a:rPr lang="en-US" dirty="0" smtClean="0"/>
              <a:t>As shown above, Bareflank uses Host OS’s resources like the GDT, IDT and Page Tables. Version 1.1 will address this. </a:t>
            </a:r>
          </a:p>
        </p:txBody>
      </p:sp>
      <p:sp>
        <p:nvSpPr>
          <p:cNvPr id="7" name="Text Placeholder 6"/>
          <p:cNvSpPr>
            <a:spLocks noGrp="1"/>
          </p:cNvSpPr>
          <p:nvPr>
            <p:ph type="body" sz="quarter" idx="12"/>
          </p:nvPr>
        </p:nvSpPr>
        <p:spPr/>
        <p:txBody>
          <a:bodyPr/>
          <a:lstStyle/>
          <a:p>
            <a:r>
              <a:rPr lang="en-US" dirty="0" smtClean="0"/>
              <a:t>VCPU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3247533"/>
            <a:ext cx="4533900" cy="2543667"/>
          </a:xfrm>
          <a:prstGeom prst="rect">
            <a:avLst/>
          </a:prstGeom>
        </p:spPr>
      </p:pic>
    </p:spTree>
    <p:extLst>
      <p:ext uri="{BB962C8B-B14F-4D97-AF65-F5344CB8AC3E}">
        <p14:creationId xmlns:p14="http://schemas.microsoft.com/office/powerpoint/2010/main" val="380069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4632960" cy="5410200"/>
          </a:xfrm>
        </p:spPr>
        <p:txBody>
          <a:bodyPr/>
          <a:lstStyle/>
          <a:p>
            <a:r>
              <a:rPr lang="en-US" dirty="0" smtClean="0"/>
              <a:t>The </a:t>
            </a:r>
            <a:r>
              <a:rPr lang="en-US" dirty="0" err="1" smtClean="0"/>
              <a:t>Intrinsics</a:t>
            </a:r>
            <a:r>
              <a:rPr lang="en-US" dirty="0" smtClean="0"/>
              <a:t> module provides calls to raw CPU instructions</a:t>
            </a:r>
          </a:p>
          <a:p>
            <a:endParaRPr lang="en-US" dirty="0"/>
          </a:p>
          <a:p>
            <a:r>
              <a:rPr lang="en-US" dirty="0" smtClean="0"/>
              <a:t>Each intrinsic is wrapped in the C++ class providing the unit tests with a “seem” to mock the physical hardware to fake error conditions</a:t>
            </a:r>
          </a:p>
        </p:txBody>
      </p:sp>
      <p:sp>
        <p:nvSpPr>
          <p:cNvPr id="7" name="Text Placeholder 6"/>
          <p:cNvSpPr>
            <a:spLocks noGrp="1"/>
          </p:cNvSpPr>
          <p:nvPr>
            <p:ph type="body" sz="quarter" idx="12"/>
          </p:nvPr>
        </p:nvSpPr>
        <p:spPr/>
        <p:txBody>
          <a:bodyPr/>
          <a:lstStyle/>
          <a:p>
            <a:r>
              <a:rPr lang="en-US" dirty="0" err="1" smtClean="0"/>
              <a:t>Intrinsics</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744579"/>
            <a:ext cx="4559175" cy="5359400"/>
          </a:xfrm>
          <a:prstGeom prst="rect">
            <a:avLst/>
          </a:prstGeom>
        </p:spPr>
      </p:pic>
    </p:spTree>
    <p:extLst>
      <p:ext uri="{BB962C8B-B14F-4D97-AF65-F5344CB8AC3E}">
        <p14:creationId xmlns:p14="http://schemas.microsoft.com/office/powerpoint/2010/main" val="2134380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4709160" cy="5410200"/>
          </a:xfrm>
        </p:spPr>
        <p:txBody>
          <a:bodyPr/>
          <a:lstStyle/>
          <a:p>
            <a:r>
              <a:rPr lang="en-US" dirty="0" smtClean="0"/>
              <a:t>Used by the Intel based vCPU, this module enables / disables VT-x.</a:t>
            </a:r>
          </a:p>
          <a:p>
            <a:endParaRPr lang="en-US" dirty="0"/>
          </a:p>
          <a:p>
            <a:r>
              <a:rPr lang="en-US" dirty="0" smtClean="0"/>
              <a:t>The process used to turn on VT-x is documented in the Intel Software Developer’s manual, section 31.5 </a:t>
            </a:r>
            <a:endParaRPr lang="en-US" dirty="0"/>
          </a:p>
        </p:txBody>
      </p:sp>
      <p:sp>
        <p:nvSpPr>
          <p:cNvPr id="7" name="Text Placeholder 6"/>
          <p:cNvSpPr>
            <a:spLocks noGrp="1"/>
          </p:cNvSpPr>
          <p:nvPr>
            <p:ph type="body" sz="quarter" idx="12"/>
          </p:nvPr>
        </p:nvSpPr>
        <p:spPr/>
        <p:txBody>
          <a:bodyPr/>
          <a:lstStyle/>
          <a:p>
            <a:r>
              <a:rPr lang="en-US" dirty="0" smtClean="0"/>
              <a:t>VMXON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714500"/>
            <a:ext cx="3935896" cy="5486400"/>
          </a:xfrm>
          <a:prstGeom prst="rect">
            <a:avLst/>
          </a:prstGeom>
        </p:spPr>
      </p:pic>
    </p:spTree>
    <p:extLst>
      <p:ext uri="{BB962C8B-B14F-4D97-AF65-F5344CB8AC3E}">
        <p14:creationId xmlns:p14="http://schemas.microsoft.com/office/powerpoint/2010/main" val="199191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Using C++ inheritance, Bareflank provides a clear method for extending the base hypervisor to add additional functionality</a:t>
            </a:r>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
        <p:nvSpPr>
          <p:cNvPr id="6" name="Text Placeholder 5"/>
          <p:cNvSpPr>
            <a:spLocks noGrp="1"/>
          </p:cNvSpPr>
          <p:nvPr>
            <p:ph type="body" sz="quarter" idx="12"/>
          </p:nvPr>
        </p:nvSpPr>
        <p:spPr/>
        <p:txBody>
          <a:bodyPr/>
          <a:lstStyle/>
          <a:p>
            <a:r>
              <a:rPr lang="en-US" dirty="0" smtClean="0"/>
              <a:t>Why C++</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14700"/>
            <a:ext cx="5638800" cy="3771900"/>
          </a:xfrm>
          <a:prstGeom prst="rect">
            <a:avLst/>
          </a:prstGeom>
        </p:spPr>
      </p:pic>
    </p:spTree>
    <p:extLst>
      <p:ext uri="{BB962C8B-B14F-4D97-AF65-F5344CB8AC3E}">
        <p14:creationId xmlns:p14="http://schemas.microsoft.com/office/powerpoint/2010/main" val="17375299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Virtual Machine Control Structure module is used by the Intel based vCPU to create and launch a VM as well as promote a VM to root operation (i.e. stop the hypervisor). </a:t>
            </a:r>
          </a:p>
          <a:p>
            <a:endParaRPr lang="en-US" sz="1200" dirty="0"/>
          </a:p>
          <a:p>
            <a:r>
              <a:rPr lang="en-US" dirty="0" smtClean="0"/>
              <a:t>The VMCS also implements the failure checks defined in chapter 26 (all of them</a:t>
            </a:r>
            <a:r>
              <a:rPr lang="is-IS" dirty="0" smtClean="0"/>
              <a:t>…     )</a:t>
            </a:r>
            <a:endParaRPr lang="en-US" dirty="0"/>
          </a:p>
        </p:txBody>
      </p:sp>
      <p:sp>
        <p:nvSpPr>
          <p:cNvPr id="7" name="Text Placeholder 6"/>
          <p:cNvSpPr>
            <a:spLocks noGrp="1"/>
          </p:cNvSpPr>
          <p:nvPr>
            <p:ph type="body" sz="quarter" idx="12"/>
          </p:nvPr>
        </p:nvSpPr>
        <p:spPr/>
        <p:txBody>
          <a:bodyPr/>
          <a:lstStyle/>
          <a:p>
            <a:r>
              <a:rPr lang="en-US" dirty="0" smtClean="0"/>
              <a:t>VMCS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50" y="4648200"/>
            <a:ext cx="7277100" cy="30488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23008" y="4113984"/>
            <a:ext cx="403092" cy="422455"/>
          </a:xfrm>
          <a:prstGeom prst="rect">
            <a:avLst/>
          </a:prstGeom>
        </p:spPr>
      </p:pic>
    </p:spTree>
    <p:extLst>
      <p:ext uri="{BB962C8B-B14F-4D97-AF65-F5344CB8AC3E}">
        <p14:creationId xmlns:p14="http://schemas.microsoft.com/office/powerpoint/2010/main" val="2024669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Although the VMCS failure checks are implemented, the unit tests for these checks are not complete due to their insane complexity. This will be resolved in future versions.</a:t>
            </a:r>
            <a:endParaRPr lang="en-US" dirty="0"/>
          </a:p>
        </p:txBody>
      </p:sp>
      <p:sp>
        <p:nvSpPr>
          <p:cNvPr id="7" name="Text Placeholder 6"/>
          <p:cNvSpPr>
            <a:spLocks noGrp="1"/>
          </p:cNvSpPr>
          <p:nvPr>
            <p:ph type="body" sz="quarter" idx="12"/>
          </p:nvPr>
        </p:nvSpPr>
        <p:spPr/>
        <p:txBody>
          <a:bodyPr/>
          <a:lstStyle/>
          <a:p>
            <a:r>
              <a:rPr lang="en-US" dirty="0" smtClean="0"/>
              <a:t>VMCS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397" y="3962400"/>
            <a:ext cx="3845607" cy="2743200"/>
          </a:xfrm>
          <a:prstGeom prst="rect">
            <a:avLst/>
          </a:prstGeom>
        </p:spPr>
      </p:pic>
    </p:spTree>
    <p:extLst>
      <p:ext uri="{BB962C8B-B14F-4D97-AF65-F5344CB8AC3E}">
        <p14:creationId xmlns:p14="http://schemas.microsoft.com/office/powerpoint/2010/main" val="893237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6537960" cy="5410200"/>
          </a:xfrm>
        </p:spPr>
        <p:txBody>
          <a:bodyPr/>
          <a:lstStyle/>
          <a:p>
            <a:r>
              <a:rPr lang="en-US" dirty="0" smtClean="0"/>
              <a:t>The exit handler is the actual code that is run in so called “ring -1”. This code needs to run as fast as possible as it’s emulating whatever instruction cause an exit. </a:t>
            </a:r>
          </a:p>
          <a:p>
            <a:endParaRPr lang="en-US" sz="1050" dirty="0"/>
          </a:p>
          <a:p>
            <a:r>
              <a:rPr lang="en-US" dirty="0" smtClean="0"/>
              <a:t>This first thing the exit handler does when an exit occurs is it saves the state of the guest so that it can be restored on resume</a:t>
            </a:r>
          </a:p>
          <a:p>
            <a:endParaRPr lang="en-US" sz="1050" dirty="0"/>
          </a:p>
          <a:p>
            <a:r>
              <a:rPr lang="en-US" dirty="0" smtClean="0"/>
              <a:t>At the moment this code only works on a single core, which will be addressed in version 1.1</a:t>
            </a:r>
            <a:endParaRPr lang="en-US" dirty="0"/>
          </a:p>
        </p:txBody>
      </p:sp>
      <p:sp>
        <p:nvSpPr>
          <p:cNvPr id="7" name="Text Placeholder 6"/>
          <p:cNvSpPr>
            <a:spLocks noGrp="1"/>
          </p:cNvSpPr>
          <p:nvPr>
            <p:ph type="body" sz="quarter" idx="12"/>
          </p:nvPr>
        </p:nvSpPr>
        <p:spPr/>
        <p:txBody>
          <a:bodyPr/>
          <a:lstStyle/>
          <a:p>
            <a:r>
              <a:rPr lang="en-US" dirty="0" smtClean="0"/>
              <a:t>Exit Handler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1752600"/>
            <a:ext cx="1763913" cy="5448300"/>
          </a:xfrm>
          <a:prstGeom prst="rect">
            <a:avLst/>
          </a:prstGeom>
        </p:spPr>
      </p:pic>
    </p:spTree>
    <p:extLst>
      <p:ext uri="{BB962C8B-B14F-4D97-AF65-F5344CB8AC3E}">
        <p14:creationId xmlns:p14="http://schemas.microsoft.com/office/powerpoint/2010/main" val="13418867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4480560" cy="5410200"/>
          </a:xfrm>
        </p:spPr>
        <p:txBody>
          <a:bodyPr/>
          <a:lstStyle/>
          <a:p>
            <a:r>
              <a:rPr lang="en-US" dirty="0" smtClean="0"/>
              <a:t>The </a:t>
            </a:r>
            <a:r>
              <a:rPr lang="en-US" dirty="0" err="1" smtClean="0"/>
              <a:t>asm</a:t>
            </a:r>
            <a:r>
              <a:rPr lang="en-US" dirty="0" smtClean="0"/>
              <a:t> code calls a C trampoline into a C++ exit handler that performs the dispatch</a:t>
            </a:r>
          </a:p>
          <a:p>
            <a:endParaRPr lang="en-US" dirty="0"/>
          </a:p>
          <a:p>
            <a:endParaRPr lang="en-US" dirty="0" smtClean="0"/>
          </a:p>
          <a:p>
            <a:endParaRPr lang="en-US" dirty="0"/>
          </a:p>
          <a:p>
            <a:endParaRPr lang="en-US" dirty="0" smtClean="0"/>
          </a:p>
          <a:p>
            <a:r>
              <a:rPr lang="en-US" dirty="0" smtClean="0"/>
              <a:t>From there the exit is handled based on what type of exit occurred</a:t>
            </a:r>
          </a:p>
        </p:txBody>
      </p:sp>
      <p:sp>
        <p:nvSpPr>
          <p:cNvPr id="7" name="Text Placeholder 6"/>
          <p:cNvSpPr>
            <a:spLocks noGrp="1"/>
          </p:cNvSpPr>
          <p:nvPr>
            <p:ph type="body" sz="quarter" idx="12"/>
          </p:nvPr>
        </p:nvSpPr>
        <p:spPr/>
        <p:txBody>
          <a:bodyPr/>
          <a:lstStyle/>
          <a:p>
            <a:r>
              <a:rPr lang="en-US" dirty="0" smtClean="0"/>
              <a:t>Exit Handler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16350"/>
            <a:ext cx="2743200" cy="1282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860550"/>
            <a:ext cx="4753758" cy="5194300"/>
          </a:xfrm>
          <a:prstGeom prst="rect">
            <a:avLst/>
          </a:prstGeom>
        </p:spPr>
      </p:pic>
    </p:spTree>
    <p:extLst>
      <p:ext uri="{BB962C8B-B14F-4D97-AF65-F5344CB8AC3E}">
        <p14:creationId xmlns:p14="http://schemas.microsoft.com/office/powerpoint/2010/main" val="17432651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memory manager implements </a:t>
            </a:r>
            <a:r>
              <a:rPr lang="en-US" dirty="0" err="1" smtClean="0"/>
              <a:t>malloc</a:t>
            </a:r>
            <a:r>
              <a:rPr lang="en-US" dirty="0" smtClean="0"/>
              <a:t>, free, </a:t>
            </a:r>
            <a:r>
              <a:rPr lang="en-US" dirty="0" err="1" smtClean="0"/>
              <a:t>virt_to_phys</a:t>
            </a:r>
            <a:r>
              <a:rPr lang="en-US" dirty="0" smtClean="0"/>
              <a:t> and </a:t>
            </a:r>
            <a:r>
              <a:rPr lang="en-US" dirty="0" err="1" smtClean="0"/>
              <a:t>phys_to_virt</a:t>
            </a:r>
            <a:r>
              <a:rPr lang="en-US" dirty="0" smtClean="0"/>
              <a:t>. </a:t>
            </a:r>
          </a:p>
          <a:p>
            <a:endParaRPr lang="en-US" sz="1600" dirty="0"/>
          </a:p>
          <a:p>
            <a:r>
              <a:rPr lang="en-US" dirty="0" smtClean="0"/>
              <a:t>Memory management is done using a pool of memory located in the .BSS section of the memory manager’s module. Memory is divided up using a reliable, yet wasteful first fit algorithm. Future versions might optimize this. </a:t>
            </a:r>
          </a:p>
          <a:p>
            <a:endParaRPr lang="en-US" sz="1600" dirty="0"/>
          </a:p>
          <a:p>
            <a:r>
              <a:rPr lang="en-US" dirty="0" smtClean="0"/>
              <a:t>The smallest chunk of memory that can be allocated is 64 bytes (cache line), and memory can be allocated with a specific alignment by calling the memory manager directly</a:t>
            </a:r>
          </a:p>
        </p:txBody>
      </p:sp>
      <p:sp>
        <p:nvSpPr>
          <p:cNvPr id="7" name="Text Placeholder 6"/>
          <p:cNvSpPr>
            <a:spLocks noGrp="1"/>
          </p:cNvSpPr>
          <p:nvPr>
            <p:ph type="body" sz="quarter" idx="12"/>
          </p:nvPr>
        </p:nvSpPr>
        <p:spPr/>
        <p:txBody>
          <a:bodyPr/>
          <a:lstStyle/>
          <a:p>
            <a:r>
              <a:rPr lang="en-US" dirty="0" smtClean="0"/>
              <a:t>Memory Manager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spTree>
    <p:extLst>
      <p:ext uri="{BB962C8B-B14F-4D97-AF65-F5344CB8AC3E}">
        <p14:creationId xmlns:p14="http://schemas.microsoft.com/office/powerpoint/2010/main" val="2087863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To handle </a:t>
            </a:r>
            <a:r>
              <a:rPr lang="en-US" dirty="0" err="1" smtClean="0"/>
              <a:t>virt_to_phys</a:t>
            </a:r>
            <a:r>
              <a:rPr lang="en-US" dirty="0" smtClean="0"/>
              <a:t> and vice versa, the driver calls </a:t>
            </a:r>
            <a:r>
              <a:rPr lang="en-US" dirty="0" err="1" smtClean="0"/>
              <a:t>add_mdl</a:t>
            </a:r>
            <a:r>
              <a:rPr lang="en-US" dirty="0" smtClean="0"/>
              <a:t> with the </a:t>
            </a:r>
            <a:r>
              <a:rPr lang="en-US" dirty="0" err="1" smtClean="0"/>
              <a:t>virt</a:t>
            </a:r>
            <a:r>
              <a:rPr lang="en-US" dirty="0" smtClean="0"/>
              <a:t> / </a:t>
            </a:r>
            <a:r>
              <a:rPr lang="en-US" dirty="0" err="1" smtClean="0"/>
              <a:t>phys</a:t>
            </a:r>
            <a:r>
              <a:rPr lang="en-US" dirty="0" smtClean="0"/>
              <a:t> information needed to perform the translations prior to starting the VMM.</a:t>
            </a:r>
          </a:p>
          <a:p>
            <a:endParaRPr lang="en-US" dirty="0"/>
          </a:p>
          <a:p>
            <a:endParaRPr lang="en-US" dirty="0" smtClean="0"/>
          </a:p>
          <a:p>
            <a:endParaRPr lang="en-US" dirty="0"/>
          </a:p>
          <a:p>
            <a:endParaRPr lang="en-US" dirty="0" smtClean="0"/>
          </a:p>
          <a:p>
            <a:endParaRPr lang="en-US" dirty="0"/>
          </a:p>
          <a:p>
            <a:r>
              <a:rPr lang="en-US" dirty="0" smtClean="0"/>
              <a:t>Using a forward and reverse lookup set of maps, the memory manager can perform the translations needed.  </a:t>
            </a:r>
          </a:p>
        </p:txBody>
      </p:sp>
      <p:sp>
        <p:nvSpPr>
          <p:cNvPr id="7" name="Text Placeholder 6"/>
          <p:cNvSpPr>
            <a:spLocks noGrp="1"/>
          </p:cNvSpPr>
          <p:nvPr>
            <p:ph type="body" sz="quarter" idx="12"/>
          </p:nvPr>
        </p:nvSpPr>
        <p:spPr/>
        <p:txBody>
          <a:bodyPr/>
          <a:lstStyle/>
          <a:p>
            <a:r>
              <a:rPr lang="en-US" dirty="0" smtClean="0"/>
              <a:t>Memory Manager Module (continued)</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3530600"/>
            <a:ext cx="5803900" cy="1346200"/>
          </a:xfrm>
          <a:prstGeom prst="rect">
            <a:avLst/>
          </a:prstGeom>
        </p:spPr>
      </p:pic>
    </p:spTree>
    <p:extLst>
      <p:ext uri="{BB962C8B-B14F-4D97-AF65-F5344CB8AC3E}">
        <p14:creationId xmlns:p14="http://schemas.microsoft.com/office/powerpoint/2010/main" val="1151223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a:t>
            </a:r>
            <a:r>
              <a:rPr lang="en-US" dirty="0" err="1" smtClean="0"/>
              <a:t>misc</a:t>
            </a:r>
            <a:r>
              <a:rPr lang="en-US" dirty="0" smtClean="0"/>
              <a:t> module provides the “write” and “</a:t>
            </a:r>
            <a:r>
              <a:rPr lang="en-US" dirty="0" err="1" smtClean="0"/>
              <a:t>fstat</a:t>
            </a:r>
            <a:r>
              <a:rPr lang="en-US" dirty="0" smtClean="0"/>
              <a:t>” functions which are called by </a:t>
            </a:r>
            <a:r>
              <a:rPr lang="en-US" dirty="0" err="1" smtClean="0"/>
              <a:t>libc</a:t>
            </a:r>
            <a:r>
              <a:rPr lang="en-US" dirty="0" smtClean="0"/>
              <a:t>++. </a:t>
            </a:r>
          </a:p>
          <a:p>
            <a:endParaRPr lang="en-US" sz="1000" dirty="0"/>
          </a:p>
          <a:p>
            <a:r>
              <a:rPr lang="en-US" dirty="0" err="1" smtClean="0"/>
              <a:t>fstat</a:t>
            </a:r>
            <a:r>
              <a:rPr lang="en-US" dirty="0" smtClean="0"/>
              <a:t> is ignored and always returns an error (which </a:t>
            </a:r>
            <a:r>
              <a:rPr lang="en-US" dirty="0" err="1" smtClean="0"/>
              <a:t>libc</a:t>
            </a:r>
            <a:r>
              <a:rPr lang="en-US" dirty="0" smtClean="0"/>
              <a:t>++ seems to be ok with)</a:t>
            </a:r>
          </a:p>
          <a:p>
            <a:endParaRPr lang="en-US" sz="1000" dirty="0"/>
          </a:p>
          <a:p>
            <a:r>
              <a:rPr lang="en-US" dirty="0" smtClean="0"/>
              <a:t>write is used by </a:t>
            </a:r>
            <a:r>
              <a:rPr lang="en-US" dirty="0" err="1" smtClean="0"/>
              <a:t>iostream</a:t>
            </a:r>
            <a:r>
              <a:rPr lang="en-US" dirty="0" smtClean="0"/>
              <a:t> for </a:t>
            </a:r>
            <a:r>
              <a:rPr lang="en-US" dirty="0" err="1" smtClean="0"/>
              <a:t>std</a:t>
            </a:r>
            <a:r>
              <a:rPr lang="en-US" dirty="0" smtClean="0"/>
              <a:t>::</a:t>
            </a:r>
            <a:r>
              <a:rPr lang="en-US" dirty="0" err="1" smtClean="0"/>
              <a:t>cout</a:t>
            </a:r>
            <a:r>
              <a:rPr lang="en-US" dirty="0" smtClean="0"/>
              <a:t> and </a:t>
            </a:r>
            <a:r>
              <a:rPr lang="en-US" dirty="0" err="1" smtClean="0"/>
              <a:t>std</a:t>
            </a:r>
            <a:r>
              <a:rPr lang="en-US" dirty="0" smtClean="0"/>
              <a:t>::</a:t>
            </a:r>
            <a:r>
              <a:rPr lang="en-US" dirty="0" err="1" smtClean="0"/>
              <a:t>cerr</a:t>
            </a:r>
            <a:r>
              <a:rPr lang="en-US" dirty="0" smtClean="0"/>
              <a:t>. As a result, if the file handles match STDOUT and STDERR, the write function dumps the resulting string to the serial device and to the </a:t>
            </a:r>
            <a:r>
              <a:rPr lang="en-US" dirty="0" err="1" smtClean="0"/>
              <a:t>vcpu</a:t>
            </a:r>
            <a:r>
              <a:rPr lang="en-US" dirty="0" smtClean="0"/>
              <a:t> manager. </a:t>
            </a:r>
          </a:p>
          <a:p>
            <a:endParaRPr lang="en-US" sz="1000" dirty="0"/>
          </a:p>
          <a:p>
            <a:r>
              <a:rPr lang="en-US" dirty="0" smtClean="0"/>
              <a:t>Future versions will allow </a:t>
            </a:r>
            <a:r>
              <a:rPr lang="en-US" dirty="0" err="1" smtClean="0"/>
              <a:t>iostream</a:t>
            </a:r>
            <a:r>
              <a:rPr lang="en-US" dirty="0" smtClean="0"/>
              <a:t> to write to a special set of file descriptors that will id a specific core for debugging issues with a single core</a:t>
            </a:r>
          </a:p>
        </p:txBody>
      </p:sp>
      <p:sp>
        <p:nvSpPr>
          <p:cNvPr id="7" name="Text Placeholder 6"/>
          <p:cNvSpPr>
            <a:spLocks noGrp="1"/>
          </p:cNvSpPr>
          <p:nvPr>
            <p:ph type="body" sz="quarter" idx="12"/>
          </p:nvPr>
        </p:nvSpPr>
        <p:spPr/>
        <p:txBody>
          <a:bodyPr/>
          <a:lstStyle/>
          <a:p>
            <a:r>
              <a:rPr lang="en-US" dirty="0" err="1" smtClean="0"/>
              <a:t>Misc</a:t>
            </a:r>
            <a:r>
              <a:rPr lang="en-US" dirty="0" smtClean="0"/>
              <a:t>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spTree>
    <p:extLst>
      <p:ext uri="{BB962C8B-B14F-4D97-AF65-F5344CB8AC3E}">
        <p14:creationId xmlns:p14="http://schemas.microsoft.com/office/powerpoint/2010/main" val="1098284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serial module provides access to the serial devices for debugging (write only)</a:t>
            </a:r>
          </a:p>
          <a:p>
            <a:endParaRPr lang="en-US" sz="1000" dirty="0"/>
          </a:p>
          <a:p>
            <a:r>
              <a:rPr lang="en-US" dirty="0" smtClean="0"/>
              <a:t>At the moment, the serial device does not support interrupts</a:t>
            </a:r>
          </a:p>
          <a:p>
            <a:endParaRPr lang="en-US" sz="1000" dirty="0"/>
          </a:p>
          <a:p>
            <a:r>
              <a:rPr lang="en-US" dirty="0" smtClean="0"/>
              <a:t>To change the settings of the serial code, set the following prior to compilation:</a:t>
            </a:r>
          </a:p>
          <a:p>
            <a:endParaRPr lang="en-US" sz="600" dirty="0" smtClean="0"/>
          </a:p>
          <a:p>
            <a:pPr lvl="1"/>
            <a:r>
              <a:rPr lang="en-US" dirty="0" smtClean="0"/>
              <a:t>DEFAULT_COM_PORT=COM1_PORT</a:t>
            </a:r>
          </a:p>
          <a:p>
            <a:pPr lvl="1"/>
            <a:r>
              <a:rPr lang="en-US" dirty="0" smtClean="0"/>
              <a:t>DEFAULT_BAUD_RATE=baud_rate_115200</a:t>
            </a:r>
          </a:p>
          <a:p>
            <a:pPr lvl="1"/>
            <a:r>
              <a:rPr lang="en-US" dirty="0" smtClean="0"/>
              <a:t>DEFAULT_DATA_BITS=char_length_8</a:t>
            </a:r>
          </a:p>
          <a:p>
            <a:pPr lvl="1"/>
            <a:r>
              <a:rPr lang="en-US" dirty="0" smtClean="0"/>
              <a:t>DEFAULT_STOP_BITS=stop_bits_1</a:t>
            </a:r>
          </a:p>
          <a:p>
            <a:pPr lvl="1"/>
            <a:r>
              <a:rPr lang="en-US" dirty="0" smtClean="0"/>
              <a:t>DEFAULT_PARITY_BITS=</a:t>
            </a:r>
            <a:r>
              <a:rPr lang="en-US" dirty="0" err="1" smtClean="0"/>
              <a:t>parity_none</a:t>
            </a:r>
            <a:endParaRPr lang="en-US" dirty="0" smtClean="0"/>
          </a:p>
        </p:txBody>
      </p:sp>
      <p:sp>
        <p:nvSpPr>
          <p:cNvPr id="7" name="Text Placeholder 6"/>
          <p:cNvSpPr>
            <a:spLocks noGrp="1"/>
          </p:cNvSpPr>
          <p:nvPr>
            <p:ph type="body" sz="quarter" idx="12"/>
          </p:nvPr>
        </p:nvSpPr>
        <p:spPr/>
        <p:txBody>
          <a:bodyPr/>
          <a:lstStyle/>
          <a:p>
            <a:r>
              <a:rPr lang="en-US" dirty="0" smtClean="0"/>
              <a:t>Serial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spTree>
    <p:extLst>
      <p:ext uri="{BB962C8B-B14F-4D97-AF65-F5344CB8AC3E}">
        <p14:creationId xmlns:p14="http://schemas.microsoft.com/office/powerpoint/2010/main" val="681130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debug ring module is similar to the serial module, but places each string into a circular buffer that can be read by the drivers. </a:t>
            </a:r>
          </a:p>
          <a:p>
            <a:endParaRPr lang="en-US" sz="1400" dirty="0"/>
          </a:p>
          <a:p>
            <a:r>
              <a:rPr lang="en-US" dirty="0" smtClean="0"/>
              <a:t>Each vCPU gets it’s own debug ring, providing a means to have per-core debug messages in the future (something that is not implemented yet)</a:t>
            </a:r>
          </a:p>
          <a:p>
            <a:endParaRPr lang="en-US" sz="1400" dirty="0"/>
          </a:p>
          <a:p>
            <a:r>
              <a:rPr lang="en-US" dirty="0" smtClean="0"/>
              <a:t>Although the debug ring provides access to debug information without a serial device, they are not available while the vCPU is being created or destroyed so some debug messages might get lost</a:t>
            </a:r>
          </a:p>
        </p:txBody>
      </p:sp>
      <p:sp>
        <p:nvSpPr>
          <p:cNvPr id="7" name="Text Placeholder 6"/>
          <p:cNvSpPr>
            <a:spLocks noGrp="1"/>
          </p:cNvSpPr>
          <p:nvPr>
            <p:ph type="body" sz="quarter" idx="12"/>
          </p:nvPr>
        </p:nvSpPr>
        <p:spPr/>
        <p:txBody>
          <a:bodyPr/>
          <a:lstStyle/>
          <a:p>
            <a:r>
              <a:rPr lang="en-US" dirty="0" smtClean="0"/>
              <a:t>Debug Ring Module</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spTree>
    <p:extLst>
      <p:ext uri="{BB962C8B-B14F-4D97-AF65-F5344CB8AC3E}">
        <p14:creationId xmlns:p14="http://schemas.microsoft.com/office/powerpoint/2010/main" val="494197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In addition to </a:t>
            </a:r>
            <a:r>
              <a:rPr lang="en-US" dirty="0" err="1" smtClean="0"/>
              <a:t>std</a:t>
            </a:r>
            <a:r>
              <a:rPr lang="en-US" dirty="0" smtClean="0"/>
              <a:t>::</a:t>
            </a:r>
            <a:r>
              <a:rPr lang="en-US" dirty="0" err="1" smtClean="0"/>
              <a:t>cout</a:t>
            </a:r>
            <a:r>
              <a:rPr lang="en-US" dirty="0" smtClean="0"/>
              <a:t> and </a:t>
            </a:r>
            <a:r>
              <a:rPr lang="en-US" dirty="0" err="1" smtClean="0"/>
              <a:t>std</a:t>
            </a:r>
            <a:r>
              <a:rPr lang="en-US" dirty="0" smtClean="0"/>
              <a:t>::</a:t>
            </a:r>
            <a:r>
              <a:rPr lang="en-US" dirty="0" err="1" smtClean="0"/>
              <a:t>cerr</a:t>
            </a:r>
            <a:r>
              <a:rPr lang="en-US" dirty="0" smtClean="0"/>
              <a:t>, a </a:t>
            </a:r>
            <a:r>
              <a:rPr lang="en-US" dirty="0" err="1" smtClean="0"/>
              <a:t>debug.h</a:t>
            </a:r>
            <a:r>
              <a:rPr lang="en-US" dirty="0" smtClean="0"/>
              <a:t> was created that provides shortcuts for displaying different types of messages with color coding</a:t>
            </a:r>
          </a:p>
          <a:p>
            <a:endParaRPr lang="en-US" dirty="0"/>
          </a:p>
          <a:p>
            <a:endParaRPr lang="en-US" dirty="0" smtClean="0"/>
          </a:p>
          <a:p>
            <a:endParaRPr lang="en-US" dirty="0"/>
          </a:p>
          <a:p>
            <a:endParaRPr lang="en-US" dirty="0" smtClean="0"/>
          </a:p>
          <a:p>
            <a:endParaRPr lang="en-US" dirty="0"/>
          </a:p>
          <a:p>
            <a:r>
              <a:rPr lang="en-US" dirty="0" smtClean="0"/>
              <a:t>The </a:t>
            </a:r>
            <a:r>
              <a:rPr lang="en-US" dirty="0" err="1" smtClean="0"/>
              <a:t>std</a:t>
            </a:r>
            <a:r>
              <a:rPr lang="en-US" dirty="0" smtClean="0"/>
              <a:t>::</a:t>
            </a:r>
            <a:r>
              <a:rPr lang="en-US" dirty="0" err="1" smtClean="0"/>
              <a:t>endl</a:t>
            </a:r>
            <a:r>
              <a:rPr lang="en-US" dirty="0" smtClean="0"/>
              <a:t> shortcut was also added as a means to change the line endings from “\n” to “\r\n” if needed</a:t>
            </a:r>
          </a:p>
        </p:txBody>
      </p:sp>
      <p:sp>
        <p:nvSpPr>
          <p:cNvPr id="7" name="Text Placeholder 6"/>
          <p:cNvSpPr>
            <a:spLocks noGrp="1"/>
          </p:cNvSpPr>
          <p:nvPr>
            <p:ph type="body" sz="quarter" idx="12"/>
          </p:nvPr>
        </p:nvSpPr>
        <p:spPr/>
        <p:txBody>
          <a:bodyPr/>
          <a:lstStyle/>
          <a:p>
            <a:r>
              <a:rPr lang="en-US" dirty="0" smtClean="0"/>
              <a:t>Debug Header</a:t>
            </a:r>
            <a:endParaRPr lang="en-US" dirty="0"/>
          </a:p>
        </p:txBody>
      </p:sp>
      <p:sp>
        <p:nvSpPr>
          <p:cNvPr id="5" name="Text Placeholder 4"/>
          <p:cNvSpPr>
            <a:spLocks noGrp="1"/>
          </p:cNvSpPr>
          <p:nvPr>
            <p:ph type="body" sz="quarter" idx="10"/>
          </p:nvPr>
        </p:nvSpPr>
        <p:spPr/>
        <p:txBody>
          <a:bodyPr/>
          <a:lstStyle/>
          <a:p>
            <a:r>
              <a:rPr lang="en-US" dirty="0" smtClean="0"/>
              <a:t>VMM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426" y="3530600"/>
            <a:ext cx="6079548" cy="1498600"/>
          </a:xfrm>
          <a:prstGeom prst="rect">
            <a:avLst/>
          </a:prstGeom>
        </p:spPr>
      </p:pic>
    </p:spTree>
    <p:extLst>
      <p:ext uri="{BB962C8B-B14F-4D97-AF65-F5344CB8AC3E}">
        <p14:creationId xmlns:p14="http://schemas.microsoft.com/office/powerpoint/2010/main" val="1320471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C++ Standard Template Library (STL) provides Bareflank with generic library support for fast development and prototyping</a:t>
            </a:r>
          </a:p>
          <a:p>
            <a:endParaRPr lang="en-US" dirty="0"/>
          </a:p>
          <a:p>
            <a:endParaRPr lang="en-US" dirty="0" smtClean="0"/>
          </a:p>
          <a:p>
            <a:endParaRPr lang="en-US" dirty="0"/>
          </a:p>
          <a:p>
            <a:endParaRPr lang="en-US" dirty="0" smtClean="0"/>
          </a:p>
          <a:p>
            <a:endParaRPr lang="en-US" dirty="0"/>
          </a:p>
          <a:p>
            <a:r>
              <a:rPr lang="en-US" dirty="0" smtClean="0"/>
              <a:t>In addition Resource </a:t>
            </a:r>
            <a:r>
              <a:rPr lang="en-US" dirty="0"/>
              <a:t>Acquisition Is Initialization (RAII) </a:t>
            </a:r>
            <a:r>
              <a:rPr lang="en-US" dirty="0" smtClean="0"/>
              <a:t>provides for functionality like commit/rollback and </a:t>
            </a:r>
            <a:r>
              <a:rPr lang="en-US" dirty="0" err="1" smtClean="0"/>
              <a:t>mutex</a:t>
            </a:r>
            <a:r>
              <a:rPr lang="en-US" dirty="0" smtClean="0"/>
              <a:t> locker logic. </a:t>
            </a:r>
          </a:p>
        </p:txBody>
      </p:sp>
      <p:sp>
        <p:nvSpPr>
          <p:cNvPr id="4" name="Text Placeholder 3"/>
          <p:cNvSpPr>
            <a:spLocks noGrp="1"/>
          </p:cNvSpPr>
          <p:nvPr>
            <p:ph type="body" sz="quarter" idx="10"/>
          </p:nvPr>
        </p:nvSpPr>
        <p:spPr/>
        <p:txBody>
          <a:bodyPr/>
          <a:lstStyle/>
          <a:p>
            <a:r>
              <a:rPr lang="en-US" dirty="0" smtClean="0"/>
              <a:t>C++ Environment</a:t>
            </a:r>
            <a:endParaRPr lang="en-US" dirty="0"/>
          </a:p>
        </p:txBody>
      </p:sp>
      <p:sp>
        <p:nvSpPr>
          <p:cNvPr id="6" name="Text Placeholder 5"/>
          <p:cNvSpPr>
            <a:spLocks noGrp="1"/>
          </p:cNvSpPr>
          <p:nvPr>
            <p:ph type="body" sz="quarter" idx="12"/>
          </p:nvPr>
        </p:nvSpPr>
        <p:spPr/>
        <p:txBody>
          <a:bodyPr/>
          <a:lstStyle/>
          <a:p>
            <a:r>
              <a:rPr lang="en-US" dirty="0" smtClean="0"/>
              <a:t>Why C++</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429000"/>
            <a:ext cx="5537200" cy="1913674"/>
          </a:xfrm>
          <a:prstGeom prst="rect">
            <a:avLst/>
          </a:prstGeom>
        </p:spPr>
      </p:pic>
    </p:spTree>
    <p:extLst>
      <p:ext uri="{BB962C8B-B14F-4D97-AF65-F5344CB8AC3E}">
        <p14:creationId xmlns:p14="http://schemas.microsoft.com/office/powerpoint/2010/main" val="7049735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large percent of the code has a set of unit tests associated with it, or can be unit tested in future versions. </a:t>
            </a:r>
          </a:p>
          <a:p>
            <a:endParaRPr lang="en-US" sz="1200" dirty="0"/>
          </a:p>
          <a:p>
            <a:r>
              <a:rPr lang="en-US" dirty="0" smtClean="0"/>
              <a:t>The unit test framework for Bareflank is simple, and defined in ”</a:t>
            </a:r>
            <a:r>
              <a:rPr lang="en-US" dirty="0" err="1" smtClean="0"/>
              <a:t>unittest.h</a:t>
            </a:r>
            <a:r>
              <a:rPr lang="en-US" dirty="0" smtClean="0"/>
              <a:t>”. </a:t>
            </a:r>
          </a:p>
          <a:p>
            <a:endParaRPr lang="en-US" sz="1200" dirty="0"/>
          </a:p>
          <a:p>
            <a:r>
              <a:rPr lang="en-US" dirty="0" smtClean="0"/>
              <a:t>Mocking is done using </a:t>
            </a:r>
            <a:r>
              <a:rPr lang="en-US" dirty="0" err="1" smtClean="0"/>
              <a:t>Hippomocks</a:t>
            </a:r>
            <a:r>
              <a:rPr lang="en-US" dirty="0" smtClean="0"/>
              <a:t>: </a:t>
            </a:r>
            <a:r>
              <a:rPr lang="en-US" dirty="0" smtClean="0">
                <a:hlinkClick r:id="rId2"/>
              </a:rPr>
              <a:t>http</a:t>
            </a:r>
            <a:r>
              <a:rPr lang="en-US" dirty="0">
                <a:hlinkClick r:id="rId2"/>
              </a:rPr>
              <a:t>://</a:t>
            </a:r>
            <a:r>
              <a:rPr lang="en-US" dirty="0" smtClean="0">
                <a:hlinkClick r:id="rId2"/>
              </a:rPr>
              <a:t>hippomocks.com</a:t>
            </a:r>
            <a:endParaRPr lang="en-US" dirty="0" smtClean="0"/>
          </a:p>
          <a:p>
            <a:endParaRPr lang="en-US" sz="1200" dirty="0" smtClean="0"/>
          </a:p>
          <a:p>
            <a:r>
              <a:rPr lang="en-US" dirty="0" smtClean="0"/>
              <a:t>The Bareflank API documentation documents how to create your own unit tests using this framework. The best starting point is to grab an existing one and tailor it to your own code. </a:t>
            </a:r>
            <a:endParaRPr lang="en-US" dirty="0"/>
          </a:p>
        </p:txBody>
      </p:sp>
      <p:sp>
        <p:nvSpPr>
          <p:cNvPr id="3" name="Text Placeholder 2"/>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Unit Tests</a:t>
            </a:r>
            <a:endParaRPr lang="en-US" dirty="0"/>
          </a:p>
        </p:txBody>
      </p:sp>
    </p:spTree>
    <p:extLst>
      <p:ext uri="{BB962C8B-B14F-4D97-AF65-F5344CB8AC3E}">
        <p14:creationId xmlns:p14="http://schemas.microsoft.com/office/powerpoint/2010/main" val="2105414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Break</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2313796"/>
            <a:ext cx="3708400" cy="4163204"/>
          </a:xfrm>
          <a:prstGeom prst="rect">
            <a:avLst/>
          </a:prstGeom>
        </p:spPr>
      </p:pic>
    </p:spTree>
    <p:extLst>
      <p:ext uri="{BB962C8B-B14F-4D97-AF65-F5344CB8AC3E}">
        <p14:creationId xmlns:p14="http://schemas.microsoft.com/office/powerpoint/2010/main" val="8277429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Currently there are three examples of how to extend the hypervisor. Only two of these examples support Bareflank version 1.0:</a:t>
            </a:r>
          </a:p>
          <a:p>
            <a:pPr lvl="1"/>
            <a:r>
              <a:rPr lang="en-US" dirty="0">
                <a:hlinkClick r:id="rId2"/>
              </a:rPr>
              <a:t>https://</a:t>
            </a:r>
            <a:r>
              <a:rPr lang="en-US" dirty="0" smtClean="0">
                <a:hlinkClick r:id="rId2"/>
              </a:rPr>
              <a:t>github.com/Bareflank/hypervisor_example_vpid</a:t>
            </a:r>
            <a:endParaRPr lang="en-US" dirty="0" smtClean="0"/>
          </a:p>
          <a:p>
            <a:pPr lvl="1"/>
            <a:r>
              <a:rPr lang="en-US" dirty="0">
                <a:hlinkClick r:id="rId3"/>
              </a:rPr>
              <a:t>https://</a:t>
            </a:r>
            <a:r>
              <a:rPr lang="en-US" dirty="0" smtClean="0">
                <a:hlinkClick r:id="rId3"/>
              </a:rPr>
              <a:t>github.com/Bareflank/hypervisor_example_cpuidcount</a:t>
            </a:r>
            <a:endParaRPr lang="en-US" dirty="0" smtClean="0"/>
          </a:p>
          <a:p>
            <a:pPr lvl="1"/>
            <a:endParaRPr lang="en-US" dirty="0" smtClean="0"/>
          </a:p>
          <a:p>
            <a:r>
              <a:rPr lang="en-US" dirty="0" smtClean="0"/>
              <a:t>In Bareflank 1.0, only in-tree compilation is supported. To compile an extension, it’s directory must have either “</a:t>
            </a:r>
            <a:r>
              <a:rPr lang="en-US" dirty="0" err="1" smtClean="0"/>
              <a:t>hypervisor_xxx</a:t>
            </a:r>
            <a:r>
              <a:rPr lang="en-US" dirty="0" smtClean="0"/>
              <a:t>” or “</a:t>
            </a:r>
            <a:r>
              <a:rPr lang="en-US" dirty="0" err="1" smtClean="0"/>
              <a:t>src_xxx</a:t>
            </a:r>
            <a:r>
              <a:rPr lang="en-US" dirty="0" smtClean="0"/>
              <a:t>” as the name. Future versions will remove this limitation as well as provide out-of-tree compilation </a:t>
            </a:r>
          </a:p>
          <a:p>
            <a:endParaRPr lang="en-US" dirty="0"/>
          </a:p>
        </p:txBody>
      </p:sp>
      <p:sp>
        <p:nvSpPr>
          <p:cNvPr id="7" name="Text Placeholder 6"/>
          <p:cNvSpPr>
            <a:spLocks noGrp="1"/>
          </p:cNvSpPr>
          <p:nvPr>
            <p:ph type="body" sz="quarter" idx="12"/>
          </p:nvPr>
        </p:nvSpPr>
        <p:spPr/>
        <p:txBody>
          <a:bodyPr/>
          <a:lstStyle/>
          <a:p>
            <a:r>
              <a:rPr lang="en-US" dirty="0" smtClean="0"/>
              <a:t>Examples</a:t>
            </a:r>
            <a:endParaRPr lang="en-US" dirty="0"/>
          </a:p>
        </p:txBody>
      </p:sp>
      <p:sp>
        <p:nvSpPr>
          <p:cNvPr id="5" name="Text Placeholder 4"/>
          <p:cNvSpPr>
            <a:spLocks noGrp="1"/>
          </p:cNvSpPr>
          <p:nvPr>
            <p:ph type="body" sz="quarter" idx="10"/>
          </p:nvPr>
        </p:nvSpPr>
        <p:spPr/>
        <p:txBody>
          <a:bodyPr/>
          <a:lstStyle/>
          <a:p>
            <a:r>
              <a:rPr lang="en-US" dirty="0" smtClean="0"/>
              <a:t>Extending the VMM</a:t>
            </a:r>
            <a:endParaRPr lang="en-US" dirty="0"/>
          </a:p>
        </p:txBody>
      </p:sp>
    </p:spTree>
    <p:extLst>
      <p:ext uri="{BB962C8B-B14F-4D97-AF65-F5344CB8AC3E}">
        <p14:creationId xmlns:p14="http://schemas.microsoft.com/office/powerpoint/2010/main" val="996900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Walk through VPID example</a:t>
            </a:r>
          </a:p>
          <a:p>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Extending the VMM</a:t>
            </a:r>
            <a:endParaRPr lang="en-US" dirty="0"/>
          </a:p>
        </p:txBody>
      </p:sp>
    </p:spTree>
    <p:extLst>
      <p:ext uri="{BB962C8B-B14F-4D97-AF65-F5344CB8AC3E}">
        <p14:creationId xmlns:p14="http://schemas.microsoft.com/office/powerpoint/2010/main" val="21906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Walk through CPUID Count example</a:t>
            </a:r>
          </a:p>
          <a:p>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Extending the VMM</a:t>
            </a:r>
            <a:endParaRPr lang="en-US" dirty="0"/>
          </a:p>
        </p:txBody>
      </p:sp>
    </p:spTree>
    <p:extLst>
      <p:ext uri="{BB962C8B-B14F-4D97-AF65-F5344CB8AC3E}">
        <p14:creationId xmlns:p14="http://schemas.microsoft.com/office/powerpoint/2010/main" val="178926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Windows / OS X / UEFI Host Support</a:t>
            </a:r>
          </a:p>
          <a:p>
            <a:r>
              <a:rPr lang="en-US" dirty="0" smtClean="0"/>
              <a:t>Multi-Core Support</a:t>
            </a:r>
          </a:p>
          <a:p>
            <a:r>
              <a:rPr lang="en-US" dirty="0" smtClean="0"/>
              <a:t>Isolated VMM</a:t>
            </a:r>
          </a:p>
          <a:p>
            <a:r>
              <a:rPr lang="en-US" dirty="0" smtClean="0"/>
              <a:t>VT-x Extended APIs</a:t>
            </a:r>
          </a:p>
          <a:p>
            <a:r>
              <a:rPr lang="en-US" dirty="0" smtClean="0"/>
              <a:t>Updated C++ Environment</a:t>
            </a:r>
          </a:p>
          <a:p>
            <a:r>
              <a:rPr lang="en-US" dirty="0" smtClean="0"/>
              <a:t>ARM / AMD Support</a:t>
            </a:r>
          </a:p>
          <a:p>
            <a:r>
              <a:rPr lang="en-US" dirty="0" smtClean="0"/>
              <a:t>Nested Virtualization Support</a:t>
            </a:r>
          </a:p>
          <a:p>
            <a:r>
              <a:rPr lang="en-US" dirty="0" smtClean="0"/>
              <a:t>Guest Support / Hyperkernel (Linux guests for now)</a:t>
            </a:r>
          </a:p>
          <a:p>
            <a:r>
              <a:rPr lang="en-US" dirty="0" smtClean="0"/>
              <a:t>PV driver interfaces (shared mem, events, </a:t>
            </a:r>
            <a:r>
              <a:rPr lang="en-US" dirty="0" err="1" smtClean="0"/>
              <a:t>etc</a:t>
            </a:r>
            <a:r>
              <a:rPr lang="is-IS" dirty="0" smtClean="0"/>
              <a:t>…)</a:t>
            </a:r>
            <a:endParaRPr lang="en-US" dirty="0" smtClean="0"/>
          </a:p>
          <a:p>
            <a:r>
              <a:rPr lang="en-US" dirty="0" smtClean="0"/>
              <a:t>BFM </a:t>
            </a:r>
            <a:r>
              <a:rPr lang="en-US" dirty="0" err="1" smtClean="0"/>
              <a:t>Qt</a:t>
            </a:r>
            <a:r>
              <a:rPr lang="en-US" dirty="0" smtClean="0"/>
              <a:t> Based GUI</a:t>
            </a:r>
            <a:endParaRPr lang="en-US" dirty="0"/>
          </a:p>
        </p:txBody>
      </p:sp>
      <p:sp>
        <p:nvSpPr>
          <p:cNvPr id="6" name="Text Placeholder 5"/>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Future</a:t>
            </a:r>
            <a:endParaRPr lang="en-US" dirty="0"/>
          </a:p>
        </p:txBody>
      </p:sp>
    </p:spTree>
    <p:extLst>
      <p:ext uri="{BB962C8B-B14F-4D97-AF65-F5344CB8AC3E}">
        <p14:creationId xmlns:p14="http://schemas.microsoft.com/office/powerpoint/2010/main" val="47839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Questions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351" y="1981200"/>
            <a:ext cx="5501699" cy="4749800"/>
          </a:xfrm>
          <a:prstGeom prst="rect">
            <a:avLst/>
          </a:prstGeom>
        </p:spPr>
      </p:pic>
    </p:spTree>
    <p:extLst>
      <p:ext uri="{BB962C8B-B14F-4D97-AF65-F5344CB8AC3E}">
        <p14:creationId xmlns:p14="http://schemas.microsoft.com/office/powerpoint/2010/main" val="1199443970"/>
      </p:ext>
    </p:extLst>
  </p:cSld>
  <p:clrMapOvr>
    <a:masterClrMapping/>
  </p:clrMapOvr>
</p:sld>
</file>

<file path=ppt/theme/theme1.xml><?xml version="1.0" encoding="utf-8"?>
<a:theme xmlns:a="http://schemas.openxmlformats.org/drawingml/2006/main" name="AIS 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F0EAEAA6475145A65BE0DAFE81FA08" ma:contentTypeVersion="1" ma:contentTypeDescription="Create a new document." ma:contentTypeScope="" ma:versionID="29da978067dc29d47ae3f2bf6cd0c348">
  <xsd:schema xmlns:xsd="http://www.w3.org/2001/XMLSchema" xmlns:p="http://schemas.microsoft.com/office/2006/metadata/properties" targetNamespace="http://schemas.microsoft.com/office/2006/metadata/properties" ma:root="true" ma:fieldsID="7d000aa15e2ab2accd4d1af39d255a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89EC9DB-35EE-4D2D-A0AB-5B0CAD3F0ADE}">
  <ds:schemaRefs>
    <ds:schemaRef ds:uri="http://schemas.microsoft.com/sharepoint/v3/contenttype/forms"/>
  </ds:schemaRefs>
</ds:datastoreItem>
</file>

<file path=customXml/itemProps2.xml><?xml version="1.0" encoding="utf-8"?>
<ds:datastoreItem xmlns:ds="http://schemas.openxmlformats.org/officeDocument/2006/customXml" ds:itemID="{0C2326CA-EBC7-46C1-BC27-B9AABB20C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DEDD958-0827-45B7-BF77-B49F8EBF5F9C}">
  <ds:schemaRefs>
    <ds:schemaRef ds:uri="http://purl.org/dc/dcmitype/"/>
    <ds:schemaRef ds:uri="http://purl.org/dc/term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40967</TotalTime>
  <Words>4847</Words>
  <Application>Microsoft Macintosh PowerPoint</Application>
  <PresentationFormat>Custom</PresentationFormat>
  <Paragraphs>611</Paragraphs>
  <Slides>96</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Courier New</vt:lpstr>
      <vt:lpstr>Wingdings 3</vt:lpstr>
      <vt:lpstr>Arial</vt:lpstr>
      <vt:lpstr>AIS Default</vt:lpstr>
      <vt:lpstr>   (version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Jaime Smith Thompson</dc:creator>
  <cp:lastModifiedBy>Rian Quinn</cp:lastModifiedBy>
  <cp:revision>929</cp:revision>
  <cp:lastPrinted>2014-07-08T12:35:02Z</cp:lastPrinted>
  <dcterms:created xsi:type="dcterms:W3CDTF">2013-08-09T00:50:43Z</dcterms:created>
  <dcterms:modified xsi:type="dcterms:W3CDTF">2016-05-19T15:03:53Z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0x010100FFF0EAEAA6475145A65BE0DAFE81FA08</vt:lpwstr>
  </property>
  <property fmtid="{D5CDD505-2E9C-101B-9397-08002B2CF9AE}" pid="3" name="Category">
    <vt:lpwstr>CND</vt:lpwstr>
  </property>
  <property fmtid="{D5CDD505-2E9C-101B-9397-08002B2CF9AE}" pid="4" name="Document Owner(s)">
    <vt:lpwstr>Rian Quinn</vt:lpwstr>
  </property>
  <property fmtid="{D5CDD505-2E9C-101B-9397-08002B2CF9AE}" pid="5" name="Document Type">
    <vt:lpwstr>WhitePaper</vt:lpwstr>
  </property>
</Properties>
</file>